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l1sHXZ+AojmT/uLUT0U2OWGnK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e97611c2a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6e97611c2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6e97611c2a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26e97611c2a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e97611c2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6e97611c2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e97611c2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6e97611c2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>
            <a:spLocks noGrp="1"/>
          </p:cNvSpPr>
          <p:nvPr>
            <p:ph type="pic" idx="2"/>
          </p:nvPr>
        </p:nvSpPr>
        <p:spPr>
          <a:xfrm>
            <a:off x="1662113" y="2273300"/>
            <a:ext cx="2520950" cy="458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/>
          <p:nvPr/>
        </p:nvSpPr>
        <p:spPr>
          <a:xfrm>
            <a:off x="965397" y="1715400"/>
            <a:ext cx="5761092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XGBOOST your Digital Ag Research</a:t>
            </a:r>
            <a:endParaRPr/>
          </a:p>
        </p:txBody>
      </p:sp>
      <p:grpSp>
        <p:nvGrpSpPr>
          <p:cNvPr id="80" name="Google Shape;80;p1"/>
          <p:cNvGrpSpPr/>
          <p:nvPr/>
        </p:nvGrpSpPr>
        <p:grpSpPr>
          <a:xfrm>
            <a:off x="6369224" y="1029823"/>
            <a:ext cx="5844466" cy="5613655"/>
            <a:chOff x="7336061" y="1436924"/>
            <a:chExt cx="3984152" cy="3984152"/>
          </a:xfrm>
        </p:grpSpPr>
        <p:sp>
          <p:nvSpPr>
            <p:cNvPr id="81" name="Google Shape;81;p1"/>
            <p:cNvSpPr/>
            <p:nvPr/>
          </p:nvSpPr>
          <p:spPr>
            <a:xfrm>
              <a:off x="7336061" y="1436924"/>
              <a:ext cx="3984152" cy="398415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7769199" y="1870062"/>
              <a:ext cx="3117876" cy="3117876"/>
            </a:xfrm>
            <a:prstGeom prst="ellipse">
              <a:avLst/>
            </a:prstGeom>
            <a:solidFill>
              <a:srgbClr val="918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045424" y="2146287"/>
              <a:ext cx="2565426" cy="2565426"/>
            </a:xfrm>
            <a:prstGeom prst="ellipse">
              <a:avLst/>
            </a:prstGeom>
            <a:solidFill>
              <a:srgbClr val="837A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4" name="Google Shape;84;p1"/>
          <p:cNvSpPr txBox="1"/>
          <p:nvPr/>
        </p:nvSpPr>
        <p:spPr>
          <a:xfrm>
            <a:off x="965397" y="2913029"/>
            <a:ext cx="5535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Dina Dinh, Leticia Santos, Thanos Gentimis</a:t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2289758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4472762" y="539544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"/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7009145" y="584610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0608615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7541962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" descr="A qr code with black squar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6758" y="2211210"/>
            <a:ext cx="3149396" cy="3149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e97611c2a_1_29"/>
          <p:cNvSpPr/>
          <p:nvPr/>
        </p:nvSpPr>
        <p:spPr>
          <a:xfrm>
            <a:off x="5591340" y="1030872"/>
            <a:ext cx="1025100" cy="1025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4" name="Google Shape;334;g26e97611c2a_1_29"/>
          <p:cNvCxnSpPr/>
          <p:nvPr/>
        </p:nvCxnSpPr>
        <p:spPr>
          <a:xfrm>
            <a:off x="6103951" y="1990950"/>
            <a:ext cx="0" cy="1037100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5" name="Google Shape;335;g26e97611c2a_1_29"/>
          <p:cNvSpPr/>
          <p:nvPr/>
        </p:nvSpPr>
        <p:spPr>
          <a:xfrm>
            <a:off x="5719024" y="1158556"/>
            <a:ext cx="769800" cy="76980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26e97611c2a_1_29"/>
          <p:cNvSpPr txBox="1"/>
          <p:nvPr/>
        </p:nvSpPr>
        <p:spPr>
          <a:xfrm>
            <a:off x="6806359" y="1133285"/>
            <a:ext cx="3315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Joining concepts of bagging and trees</a:t>
            </a:r>
            <a:endParaRPr/>
          </a:p>
        </p:txBody>
      </p:sp>
      <p:sp>
        <p:nvSpPr>
          <p:cNvPr id="337" name="Google Shape;337;g26e97611c2a_1_29"/>
          <p:cNvSpPr txBox="1"/>
          <p:nvPr/>
        </p:nvSpPr>
        <p:spPr>
          <a:xfrm>
            <a:off x="543223" y="1127975"/>
            <a:ext cx="4858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Leo Breiman and Adele Cutler publis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hed in 1996 the c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ombined Breiman's bagging idea with a random selection of features</a:t>
            </a:r>
            <a:endParaRPr/>
          </a:p>
        </p:txBody>
      </p:sp>
      <p:sp>
        <p:nvSpPr>
          <p:cNvPr id="338" name="Google Shape;338;g26e97611c2a_1_29"/>
          <p:cNvSpPr txBox="1"/>
          <p:nvPr/>
        </p:nvSpPr>
        <p:spPr>
          <a:xfrm>
            <a:off x="5833797" y="1183956"/>
            <a:ext cx="56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339" name="Google Shape;339;g26e97611c2a_1_29"/>
          <p:cNvSpPr/>
          <p:nvPr/>
        </p:nvSpPr>
        <p:spPr>
          <a:xfrm>
            <a:off x="5591340" y="3028172"/>
            <a:ext cx="1025100" cy="1025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0" name="Google Shape;340;g26e97611c2a_1_29"/>
          <p:cNvCxnSpPr/>
          <p:nvPr/>
        </p:nvCxnSpPr>
        <p:spPr>
          <a:xfrm>
            <a:off x="6103951" y="3988250"/>
            <a:ext cx="0" cy="1037100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g26e97611c2a_1_29"/>
          <p:cNvSpPr/>
          <p:nvPr/>
        </p:nvSpPr>
        <p:spPr>
          <a:xfrm>
            <a:off x="5719024" y="3155856"/>
            <a:ext cx="769800" cy="76980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26e97611c2a_1_29"/>
          <p:cNvSpPr txBox="1"/>
          <p:nvPr/>
        </p:nvSpPr>
        <p:spPr>
          <a:xfrm>
            <a:off x="5833797" y="3181256"/>
            <a:ext cx="56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343" name="Google Shape;343;g26e97611c2a_1_29"/>
          <p:cNvSpPr txBox="1"/>
          <p:nvPr/>
        </p:nvSpPr>
        <p:spPr>
          <a:xfrm>
            <a:off x="6789477" y="3125077"/>
            <a:ext cx="3112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"Random Forests" was registered as a trademark by Leo Breiman and Adele Cutler in 2006</a:t>
            </a:r>
            <a:endParaRPr/>
          </a:p>
        </p:txBody>
      </p:sp>
      <p:sp>
        <p:nvSpPr>
          <p:cNvPr id="344" name="Google Shape;344;g26e97611c2a_1_29"/>
          <p:cNvSpPr txBox="1"/>
          <p:nvPr/>
        </p:nvSpPr>
        <p:spPr>
          <a:xfrm>
            <a:off x="1696325" y="3122675"/>
            <a:ext cx="393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Registration of Random Forests technique in Minitab</a:t>
            </a:r>
            <a:endParaRPr/>
          </a:p>
        </p:txBody>
      </p:sp>
      <p:sp>
        <p:nvSpPr>
          <p:cNvPr id="345" name="Google Shape;345;g26e97611c2a_1_29"/>
          <p:cNvSpPr/>
          <p:nvPr/>
        </p:nvSpPr>
        <p:spPr>
          <a:xfrm>
            <a:off x="34051" y="0"/>
            <a:ext cx="1366500" cy="68526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26e97611c2a_1_29"/>
          <p:cNvSpPr/>
          <p:nvPr/>
        </p:nvSpPr>
        <p:spPr>
          <a:xfrm>
            <a:off x="9937537" y="1"/>
            <a:ext cx="2252700" cy="68526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26e97611c2a_1_29"/>
          <p:cNvSpPr/>
          <p:nvPr/>
        </p:nvSpPr>
        <p:spPr>
          <a:xfrm>
            <a:off x="11651845" y="3737855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26e97611c2a_1_29"/>
          <p:cNvSpPr/>
          <p:nvPr/>
        </p:nvSpPr>
        <p:spPr>
          <a:xfrm>
            <a:off x="10949025" y="673184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26e97611c2a_1_29"/>
          <p:cNvSpPr/>
          <p:nvPr/>
        </p:nvSpPr>
        <p:spPr>
          <a:xfrm>
            <a:off x="10975913" y="6093450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26e97611c2a_1_29"/>
          <p:cNvSpPr/>
          <p:nvPr/>
        </p:nvSpPr>
        <p:spPr>
          <a:xfrm>
            <a:off x="9674978" y="1670162"/>
            <a:ext cx="262500" cy="2625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g26e97611c2a_1_29"/>
          <p:cNvSpPr/>
          <p:nvPr/>
        </p:nvSpPr>
        <p:spPr>
          <a:xfrm>
            <a:off x="12056564" y="54809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g26e97611c2a_1_29"/>
          <p:cNvSpPr/>
          <p:nvPr/>
        </p:nvSpPr>
        <p:spPr>
          <a:xfrm>
            <a:off x="12066089" y="11397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g26e97611c2a_1_29"/>
          <p:cNvSpPr/>
          <p:nvPr/>
        </p:nvSpPr>
        <p:spPr>
          <a:xfrm>
            <a:off x="543231" y="4444421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26e97611c2a_1_29"/>
          <p:cNvSpPr/>
          <p:nvPr/>
        </p:nvSpPr>
        <p:spPr>
          <a:xfrm>
            <a:off x="1274829" y="1147763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26e97611c2a_1_29"/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26e97611c2a_1_29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7" name="Google Shape;357;g26e97611c2a_1_29"/>
          <p:cNvCxnSpPr/>
          <p:nvPr/>
        </p:nvCxnSpPr>
        <p:spPr>
          <a:xfrm>
            <a:off x="6103951" y="0"/>
            <a:ext cx="0" cy="1037100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8" name="Google Shape;358;g26e97611c2a_1_29"/>
          <p:cNvSpPr/>
          <p:nvPr/>
        </p:nvSpPr>
        <p:spPr>
          <a:xfrm>
            <a:off x="5591340" y="5020245"/>
            <a:ext cx="1025100" cy="1025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g26e97611c2a_1_29"/>
          <p:cNvSpPr/>
          <p:nvPr/>
        </p:nvSpPr>
        <p:spPr>
          <a:xfrm>
            <a:off x="5719024" y="5147929"/>
            <a:ext cx="769800" cy="76980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26e97611c2a_1_29"/>
          <p:cNvSpPr txBox="1"/>
          <p:nvPr/>
        </p:nvSpPr>
        <p:spPr>
          <a:xfrm>
            <a:off x="6789477" y="5117356"/>
            <a:ext cx="3314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R and Python implementation</a:t>
            </a:r>
            <a:endParaRPr/>
          </a:p>
        </p:txBody>
      </p:sp>
      <p:sp>
        <p:nvSpPr>
          <p:cNvPr id="361" name="Google Shape;361;g26e97611c2a_1_29"/>
          <p:cNvSpPr txBox="1"/>
          <p:nvPr/>
        </p:nvSpPr>
        <p:spPr>
          <a:xfrm>
            <a:off x="1471398" y="5117350"/>
            <a:ext cx="3930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Late 2000s to Early 2010s - Implementation of Random Forests in major programming languages R (randomForest) and Python (scikit-learn).</a:t>
            </a:r>
            <a:endParaRPr/>
          </a:p>
        </p:txBody>
      </p:sp>
      <p:sp>
        <p:nvSpPr>
          <p:cNvPr id="362" name="Google Shape;362;g26e97611c2a_1_29"/>
          <p:cNvSpPr txBox="1"/>
          <p:nvPr/>
        </p:nvSpPr>
        <p:spPr>
          <a:xfrm>
            <a:off x="5833797" y="5173329"/>
            <a:ext cx="56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e97611c2a_1_62"/>
          <p:cNvSpPr/>
          <p:nvPr/>
        </p:nvSpPr>
        <p:spPr>
          <a:xfrm>
            <a:off x="8194755" y="0"/>
            <a:ext cx="4059900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26e97611c2a_1_62"/>
          <p:cNvSpPr/>
          <p:nvPr/>
        </p:nvSpPr>
        <p:spPr>
          <a:xfrm>
            <a:off x="0" y="0"/>
            <a:ext cx="4059900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26e97611c2a_1_62"/>
          <p:cNvSpPr/>
          <p:nvPr/>
        </p:nvSpPr>
        <p:spPr>
          <a:xfrm>
            <a:off x="656120" y="305385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26e97611c2a_1_62"/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26e97611c2a_1_62"/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g26e97611c2a_1_62"/>
          <p:cNvSpPr/>
          <p:nvPr/>
        </p:nvSpPr>
        <p:spPr>
          <a:xfrm>
            <a:off x="4341482" y="5565617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g26e97611c2a_1_62"/>
          <p:cNvSpPr/>
          <p:nvPr/>
        </p:nvSpPr>
        <p:spPr>
          <a:xfrm>
            <a:off x="8001834" y="3400627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g26e97611c2a_1_62"/>
          <p:cNvSpPr/>
          <p:nvPr/>
        </p:nvSpPr>
        <p:spPr>
          <a:xfrm rot="5400000">
            <a:off x="96655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26e97611c2a_1_62"/>
          <p:cNvSpPr/>
          <p:nvPr/>
        </p:nvSpPr>
        <p:spPr>
          <a:xfrm>
            <a:off x="8477045" y="5835290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26e97611c2a_1_62"/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g26e97611c2a_1_62"/>
          <p:cNvSpPr/>
          <p:nvPr/>
        </p:nvSpPr>
        <p:spPr>
          <a:xfrm rot="10800000">
            <a:off x="4057630" y="251266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26e97611c2a_1_62"/>
          <p:cNvSpPr/>
          <p:nvPr/>
        </p:nvSpPr>
        <p:spPr>
          <a:xfrm>
            <a:off x="10934431" y="6204894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26e97611c2a_1_62"/>
          <p:cNvSpPr/>
          <p:nvPr/>
        </p:nvSpPr>
        <p:spPr>
          <a:xfrm>
            <a:off x="12056308" y="17410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g26e97611c2a_1_62"/>
          <p:cNvSpPr/>
          <p:nvPr/>
        </p:nvSpPr>
        <p:spPr>
          <a:xfrm>
            <a:off x="12056308" y="559738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g26e97611c2a_1_62"/>
          <p:cNvSpPr/>
          <p:nvPr/>
        </p:nvSpPr>
        <p:spPr>
          <a:xfrm rot="5400000">
            <a:off x="27313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g26e97611c2a_1_62"/>
          <p:cNvSpPr/>
          <p:nvPr/>
        </p:nvSpPr>
        <p:spPr>
          <a:xfrm>
            <a:off x="4747366" y="305385"/>
            <a:ext cx="262500" cy="26250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g26e97611c2a_1_62"/>
          <p:cNvSpPr/>
          <p:nvPr/>
        </p:nvSpPr>
        <p:spPr>
          <a:xfrm>
            <a:off x="8768322" y="305385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g26e97611c2a_1_62"/>
          <p:cNvSpPr/>
          <p:nvPr/>
        </p:nvSpPr>
        <p:spPr>
          <a:xfrm>
            <a:off x="3563149" y="5923248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5" name="Google Shape;385;g26e97611c2a_1_62"/>
          <p:cNvGrpSpPr/>
          <p:nvPr/>
        </p:nvGrpSpPr>
        <p:grpSpPr>
          <a:xfrm>
            <a:off x="284750" y="4570000"/>
            <a:ext cx="3492900" cy="2000703"/>
            <a:chOff x="1689187" y="3570350"/>
            <a:chExt cx="3492900" cy="2000703"/>
          </a:xfrm>
        </p:grpSpPr>
        <p:sp>
          <p:nvSpPr>
            <p:cNvPr id="386" name="Google Shape;386;g26e97611c2a_1_62"/>
            <p:cNvSpPr txBox="1"/>
            <p:nvPr/>
          </p:nvSpPr>
          <p:spPr>
            <a:xfrm>
              <a:off x="1689187" y="3570350"/>
              <a:ext cx="3492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dirty="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Initial Bootstrap aggregation (bagging) with replacement</a:t>
              </a:r>
              <a:endParaRPr sz="1800" b="1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7" name="Google Shape;387;g26e97611c2a_1_62"/>
            <p:cNvSpPr txBox="1"/>
            <p:nvPr/>
          </p:nvSpPr>
          <p:spPr>
            <a:xfrm>
              <a:off x="1798562" y="4493753"/>
              <a:ext cx="3111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dirty="0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Creation of  multiple decision trees. Each tree is built from a different sample of the data.</a:t>
              </a:r>
              <a:endParaRPr sz="1600" i="0" u="none" strike="noStrike" cap="none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88" name="Google Shape;388;g26e97611c2a_1_62"/>
          <p:cNvSpPr txBox="1"/>
          <p:nvPr/>
        </p:nvSpPr>
        <p:spPr>
          <a:xfrm>
            <a:off x="4182050" y="5060013"/>
            <a:ext cx="3793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Series of if-then statements about the independent variables in a certain observation to predict a number. Repeat </a:t>
            </a:r>
            <a:r>
              <a:rPr lang="en-US" sz="16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n_estimators</a:t>
            </a:r>
            <a:r>
              <a:rPr lang="en-US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times.</a:t>
            </a:r>
            <a:endParaRPr sz="1600" b="0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9" name="Google Shape;389;g26e97611c2a_1_62"/>
          <p:cNvGrpSpPr/>
          <p:nvPr/>
        </p:nvGrpSpPr>
        <p:grpSpPr>
          <a:xfrm>
            <a:off x="8635213" y="4690713"/>
            <a:ext cx="3212400" cy="990389"/>
            <a:chOff x="1889139" y="4011263"/>
            <a:chExt cx="3212400" cy="990389"/>
          </a:xfrm>
        </p:grpSpPr>
        <p:sp>
          <p:nvSpPr>
            <p:cNvPr id="390" name="Google Shape;390;g26e97611c2a_1_62"/>
            <p:cNvSpPr txBox="1"/>
            <p:nvPr/>
          </p:nvSpPr>
          <p:spPr>
            <a:xfrm>
              <a:off x="1898739" y="4011263"/>
              <a:ext cx="320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dirty="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Hyperparameter tunning</a:t>
              </a:r>
              <a:endParaRPr dirty="0"/>
            </a:p>
          </p:txBody>
        </p:sp>
        <p:sp>
          <p:nvSpPr>
            <p:cNvPr id="391" name="Google Shape;391;g26e97611c2a_1_62"/>
            <p:cNvSpPr txBox="1"/>
            <p:nvPr/>
          </p:nvSpPr>
          <p:spPr>
            <a:xfrm>
              <a:off x="1889139" y="4493752"/>
              <a:ext cx="3212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525"/>
                </a:spcBef>
                <a:spcAft>
                  <a:spcPts val="0"/>
                </a:spcAft>
                <a:buClr>
                  <a:srgbClr val="350D68"/>
                </a:buClr>
                <a:buSzPts val="1500"/>
                <a:buFont typeface="Calibri"/>
                <a:buNone/>
              </a:pPr>
              <a:r>
                <a:rPr lang="en-US" sz="1500">
                  <a:solidFill>
                    <a:srgbClr val="350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max_features, n_estimators, max_depth are some examples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92" name="Google Shape;392;g26e97611c2a_1_62"/>
          <p:cNvSpPr txBox="1"/>
          <p:nvPr/>
        </p:nvSpPr>
        <p:spPr>
          <a:xfrm>
            <a:off x="4315450" y="4600288"/>
            <a:ext cx="3723300" cy="3693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ontserrat"/>
              <a:buNone/>
            </a:pPr>
            <a:r>
              <a:rPr lang="en-US" sz="1800" b="1" dirty="0">
                <a:solidFill>
                  <a:srgbClr val="9388E9"/>
                </a:solidFill>
                <a:latin typeface="Montserrat"/>
                <a:ea typeface="Montserrat"/>
                <a:cs typeface="Montserrat"/>
                <a:sym typeface="Montserrat"/>
              </a:rPr>
              <a:t>Building each Decision Tree</a:t>
            </a:r>
            <a:endParaRPr sz="1800" b="1" dirty="0">
              <a:solidFill>
                <a:srgbClr val="9388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g26e97611c2a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59899" cy="40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6e97611c2a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275" y="-3575"/>
            <a:ext cx="4134474" cy="41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6e97611c2a_1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463" y="-37287"/>
            <a:ext cx="4134474" cy="41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6e97611c2a_1_94"/>
          <p:cNvSpPr/>
          <p:nvPr/>
        </p:nvSpPr>
        <p:spPr>
          <a:xfrm>
            <a:off x="8194755" y="0"/>
            <a:ext cx="4059900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g26e97611c2a_1_94"/>
          <p:cNvSpPr/>
          <p:nvPr/>
        </p:nvSpPr>
        <p:spPr>
          <a:xfrm>
            <a:off x="0" y="0"/>
            <a:ext cx="4059900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g26e97611c2a_1_94"/>
          <p:cNvSpPr/>
          <p:nvPr/>
        </p:nvSpPr>
        <p:spPr>
          <a:xfrm>
            <a:off x="656120" y="305385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g26e97611c2a_1_94"/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g26e97611c2a_1_94"/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g26e97611c2a_1_94"/>
          <p:cNvSpPr/>
          <p:nvPr/>
        </p:nvSpPr>
        <p:spPr>
          <a:xfrm>
            <a:off x="4341482" y="5565617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g26e97611c2a_1_94"/>
          <p:cNvSpPr/>
          <p:nvPr/>
        </p:nvSpPr>
        <p:spPr>
          <a:xfrm>
            <a:off x="8001834" y="3400627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g26e97611c2a_1_94"/>
          <p:cNvSpPr/>
          <p:nvPr/>
        </p:nvSpPr>
        <p:spPr>
          <a:xfrm rot="5400000">
            <a:off x="96655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g26e97611c2a_1_94"/>
          <p:cNvSpPr/>
          <p:nvPr/>
        </p:nvSpPr>
        <p:spPr>
          <a:xfrm>
            <a:off x="8477045" y="5835290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g26e97611c2a_1_94"/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g26e97611c2a_1_94"/>
          <p:cNvSpPr/>
          <p:nvPr/>
        </p:nvSpPr>
        <p:spPr>
          <a:xfrm rot="10800000">
            <a:off x="4057630" y="251266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g26e97611c2a_1_94"/>
          <p:cNvSpPr/>
          <p:nvPr/>
        </p:nvSpPr>
        <p:spPr>
          <a:xfrm>
            <a:off x="10934431" y="6204894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g26e97611c2a_1_94"/>
          <p:cNvSpPr/>
          <p:nvPr/>
        </p:nvSpPr>
        <p:spPr>
          <a:xfrm>
            <a:off x="12056308" y="17410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g26e97611c2a_1_94"/>
          <p:cNvSpPr/>
          <p:nvPr/>
        </p:nvSpPr>
        <p:spPr>
          <a:xfrm>
            <a:off x="12056308" y="559738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g26e97611c2a_1_94"/>
          <p:cNvSpPr/>
          <p:nvPr/>
        </p:nvSpPr>
        <p:spPr>
          <a:xfrm rot="5400000">
            <a:off x="27313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g26e97611c2a_1_94"/>
          <p:cNvSpPr/>
          <p:nvPr/>
        </p:nvSpPr>
        <p:spPr>
          <a:xfrm>
            <a:off x="4747366" y="305385"/>
            <a:ext cx="262500" cy="26250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g26e97611c2a_1_94"/>
          <p:cNvSpPr/>
          <p:nvPr/>
        </p:nvSpPr>
        <p:spPr>
          <a:xfrm>
            <a:off x="8768322" y="305385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26e97611c2a_1_94"/>
          <p:cNvSpPr/>
          <p:nvPr/>
        </p:nvSpPr>
        <p:spPr>
          <a:xfrm>
            <a:off x="3563149" y="5923248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8" name="Google Shape;418;g26e97611c2a_1_94"/>
          <p:cNvGrpSpPr/>
          <p:nvPr/>
        </p:nvGrpSpPr>
        <p:grpSpPr>
          <a:xfrm>
            <a:off x="307175" y="4366368"/>
            <a:ext cx="3255900" cy="1693935"/>
            <a:chOff x="1711612" y="3686918"/>
            <a:chExt cx="3255900" cy="1693935"/>
          </a:xfrm>
        </p:grpSpPr>
        <p:sp>
          <p:nvSpPr>
            <p:cNvPr id="419" name="Google Shape;419;g26e97611c2a_1_94"/>
            <p:cNvSpPr txBox="1"/>
            <p:nvPr/>
          </p:nvSpPr>
          <p:spPr>
            <a:xfrm>
              <a:off x="1711612" y="3686918"/>
              <a:ext cx="3255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dirty="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Prediction</a:t>
              </a:r>
              <a:endParaRPr sz="1800" b="1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0" name="Google Shape;420;g26e97611c2a_1_94"/>
            <p:cNvSpPr txBox="1"/>
            <p:nvPr/>
          </p:nvSpPr>
          <p:spPr>
            <a:xfrm>
              <a:off x="1784062" y="4057253"/>
              <a:ext cx="31110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dirty="0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Classification: Based on a majority vote of all the trees in the forest.</a:t>
              </a:r>
              <a:endParaRPr sz="1600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dirty="0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Regression: Average of all these tree predictions</a:t>
              </a:r>
              <a:endParaRPr sz="1600" dirty="0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1" name="Google Shape;421;g26e97611c2a_1_94"/>
          <p:cNvSpPr txBox="1"/>
          <p:nvPr/>
        </p:nvSpPr>
        <p:spPr>
          <a:xfrm>
            <a:off x="4522350" y="4978428"/>
            <a:ext cx="3147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Reduces the variance of the model without increasing the bias too much, leads to better generalization</a:t>
            </a:r>
            <a:endParaRPr sz="1600" b="0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2" name="Google Shape;422;g26e97611c2a_1_94"/>
          <p:cNvGrpSpPr/>
          <p:nvPr/>
        </p:nvGrpSpPr>
        <p:grpSpPr>
          <a:xfrm>
            <a:off x="8635145" y="4502829"/>
            <a:ext cx="3335977" cy="1146679"/>
            <a:chOff x="1889071" y="3823379"/>
            <a:chExt cx="3335977" cy="1146679"/>
          </a:xfrm>
        </p:grpSpPr>
        <p:sp>
          <p:nvSpPr>
            <p:cNvPr id="423" name="Google Shape;423;g26e97611c2a_1_94"/>
            <p:cNvSpPr txBox="1"/>
            <p:nvPr/>
          </p:nvSpPr>
          <p:spPr>
            <a:xfrm>
              <a:off x="2022248" y="3823379"/>
              <a:ext cx="3202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dirty="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Variable Importance</a:t>
              </a:r>
              <a:endParaRPr dirty="0"/>
            </a:p>
          </p:txBody>
        </p:sp>
        <p:sp>
          <p:nvSpPr>
            <p:cNvPr id="424" name="Google Shape;424;g26e97611c2a_1_94"/>
            <p:cNvSpPr txBox="1"/>
            <p:nvPr/>
          </p:nvSpPr>
          <p:spPr>
            <a:xfrm>
              <a:off x="1889071" y="4231158"/>
              <a:ext cx="321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dirty="0">
                  <a:latin typeface="Montserrat"/>
                  <a:ea typeface="Montserrat"/>
                  <a:cs typeface="Montserrat"/>
                  <a:sym typeface="Montserrat"/>
                </a:rPr>
                <a:t>Very useful to determine variable importance, especially because of tree initialization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5" name="Google Shape;425;g26e97611c2a_1_94"/>
          <p:cNvSpPr txBox="1"/>
          <p:nvPr/>
        </p:nvSpPr>
        <p:spPr>
          <a:xfrm>
            <a:off x="4540488" y="4331925"/>
            <a:ext cx="3111000" cy="6465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Montserrat"/>
              <a:buNone/>
            </a:pPr>
            <a:r>
              <a:rPr lang="en-US" sz="1800" b="1" dirty="0">
                <a:solidFill>
                  <a:srgbClr val="9388E9"/>
                </a:solidFill>
                <a:latin typeface="Montserrat"/>
                <a:ea typeface="Montserrat"/>
                <a:cs typeface="Montserrat"/>
                <a:sym typeface="Montserrat"/>
              </a:rPr>
              <a:t>Advantages of Randomness </a:t>
            </a:r>
            <a:endParaRPr sz="1800" b="1" dirty="0">
              <a:solidFill>
                <a:srgbClr val="9388E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g26e97611c2a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50"/>
            <a:ext cx="4059899" cy="4137149"/>
          </a:xfrm>
          <a:prstGeom prst="rect">
            <a:avLst/>
          </a:prstGeom>
          <a:solidFill>
            <a:srgbClr val="837AD9"/>
          </a:solidFill>
          <a:ln>
            <a:noFill/>
          </a:ln>
        </p:spPr>
      </p:pic>
      <p:pic>
        <p:nvPicPr>
          <p:cNvPr id="427" name="Google Shape;427;g26e97611c2a_1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625" y="0"/>
            <a:ext cx="4137124" cy="413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6e97611c2a_1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4750" y="9750"/>
            <a:ext cx="4059899" cy="4137124"/>
          </a:xfrm>
          <a:prstGeom prst="rect">
            <a:avLst/>
          </a:prstGeom>
          <a:solidFill>
            <a:srgbClr val="9188E5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0"/>
      <p:bldP spid="4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"/>
          <p:cNvSpPr/>
          <p:nvPr/>
        </p:nvSpPr>
        <p:spPr>
          <a:xfrm>
            <a:off x="1240531" y="2300931"/>
            <a:ext cx="3984152" cy="3984152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4" name="Google Shape;434;p8"/>
          <p:cNvGrpSpPr/>
          <p:nvPr/>
        </p:nvGrpSpPr>
        <p:grpSpPr>
          <a:xfrm>
            <a:off x="-429191" y="580293"/>
            <a:ext cx="7437895" cy="7437895"/>
            <a:chOff x="-797476" y="484757"/>
            <a:chExt cx="7437895" cy="7437895"/>
          </a:xfrm>
        </p:grpSpPr>
        <p:sp>
          <p:nvSpPr>
            <p:cNvPr id="435" name="Google Shape;435;p8"/>
            <p:cNvSpPr/>
            <p:nvPr/>
          </p:nvSpPr>
          <p:spPr>
            <a:xfrm rot="2700000">
              <a:off x="291779" y="1574012"/>
              <a:ext cx="5259386" cy="5259386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rgbClr val="837AD9"/>
              </a:solidFill>
              <a:prstDash val="solid"/>
              <a:miter lim="800000"/>
              <a:headEnd type="stealth" w="med" len="med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4642549" y="6046794"/>
              <a:ext cx="152400" cy="152400"/>
            </a:xfrm>
            <a:prstGeom prst="ellipse">
              <a:avLst/>
            </a:prstGeom>
            <a:noFill/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437" name="Google Shape;437;p8"/>
          <p:cNvCxnSpPr/>
          <p:nvPr/>
        </p:nvCxnSpPr>
        <p:spPr>
          <a:xfrm>
            <a:off x="5904484" y="4299243"/>
            <a:ext cx="1059543" cy="0"/>
          </a:xfrm>
          <a:prstGeom prst="straightConnector1">
            <a:avLst/>
          </a:prstGeom>
          <a:noFill/>
          <a:ln w="28575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8" name="Google Shape;438;p8"/>
          <p:cNvCxnSpPr/>
          <p:nvPr/>
        </p:nvCxnSpPr>
        <p:spPr>
          <a:xfrm>
            <a:off x="5594242" y="5570829"/>
            <a:ext cx="1369785" cy="0"/>
          </a:xfrm>
          <a:prstGeom prst="straightConnector1">
            <a:avLst/>
          </a:prstGeom>
          <a:noFill/>
          <a:ln w="28575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9" name="Google Shape;439;p8"/>
          <p:cNvCxnSpPr/>
          <p:nvPr/>
        </p:nvCxnSpPr>
        <p:spPr>
          <a:xfrm>
            <a:off x="5594242" y="3032418"/>
            <a:ext cx="1369785" cy="0"/>
          </a:xfrm>
          <a:prstGeom prst="straightConnector1">
            <a:avLst/>
          </a:prstGeom>
          <a:noFill/>
          <a:ln w="28575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40" name="Google Shape;440;p8"/>
          <p:cNvGrpSpPr/>
          <p:nvPr/>
        </p:nvGrpSpPr>
        <p:grpSpPr>
          <a:xfrm>
            <a:off x="6964027" y="2558550"/>
            <a:ext cx="3621313" cy="992476"/>
            <a:chOff x="6964027" y="2558550"/>
            <a:chExt cx="3621313" cy="992476"/>
          </a:xfrm>
        </p:grpSpPr>
        <p:sp>
          <p:nvSpPr>
            <p:cNvPr id="441" name="Google Shape;441;p8"/>
            <p:cNvSpPr/>
            <p:nvPr/>
          </p:nvSpPr>
          <p:spPr>
            <a:xfrm>
              <a:off x="6964027" y="2953838"/>
              <a:ext cx="152400" cy="152400"/>
            </a:xfrm>
            <a:prstGeom prst="ellipse">
              <a:avLst/>
            </a:prstGeom>
            <a:noFill/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42" name="Google Shape;442;p8"/>
            <p:cNvGrpSpPr/>
            <p:nvPr/>
          </p:nvGrpSpPr>
          <p:grpSpPr>
            <a:xfrm>
              <a:off x="7054513" y="2558550"/>
              <a:ext cx="3530827" cy="992476"/>
              <a:chOff x="7054513" y="2558550"/>
              <a:chExt cx="3530827" cy="992476"/>
            </a:xfrm>
          </p:grpSpPr>
          <p:sp>
            <p:nvSpPr>
              <p:cNvPr id="443" name="Google Shape;443;p8"/>
              <p:cNvSpPr/>
              <p:nvPr/>
            </p:nvSpPr>
            <p:spPr>
              <a:xfrm>
                <a:off x="7054513" y="2558550"/>
                <a:ext cx="3530827" cy="942975"/>
              </a:xfrm>
              <a:prstGeom prst="roundRect">
                <a:avLst>
                  <a:gd name="adj" fmla="val 50000"/>
                </a:avLst>
              </a:prstGeom>
              <a:solidFill>
                <a:srgbClr val="9188E5"/>
              </a:solidFill>
              <a:ln w="28575" cap="flat" cmpd="sng">
                <a:solidFill>
                  <a:srgbClr val="837AD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44" name="Google Shape;444;p8"/>
              <p:cNvSpPr txBox="1"/>
              <p:nvPr/>
            </p:nvSpPr>
            <p:spPr>
              <a:xfrm>
                <a:off x="7289806" y="2627696"/>
                <a:ext cx="3167938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rgbClr val="F2F2F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Find the “knobs” for each model you use (tutorials, lit review)</a:t>
                </a:r>
                <a:endParaRPr/>
              </a:p>
            </p:txBody>
          </p:sp>
        </p:grpSp>
      </p:grpSp>
      <p:grpSp>
        <p:nvGrpSpPr>
          <p:cNvPr id="445" name="Google Shape;445;p8"/>
          <p:cNvGrpSpPr/>
          <p:nvPr/>
        </p:nvGrpSpPr>
        <p:grpSpPr>
          <a:xfrm>
            <a:off x="6980100" y="3821520"/>
            <a:ext cx="3621313" cy="942975"/>
            <a:chOff x="6964027" y="3821520"/>
            <a:chExt cx="3621313" cy="942975"/>
          </a:xfrm>
        </p:grpSpPr>
        <p:sp>
          <p:nvSpPr>
            <p:cNvPr id="446" name="Google Shape;446;p8"/>
            <p:cNvSpPr/>
            <p:nvPr/>
          </p:nvSpPr>
          <p:spPr>
            <a:xfrm>
              <a:off x="6964027" y="4225424"/>
              <a:ext cx="152400" cy="152400"/>
            </a:xfrm>
            <a:prstGeom prst="ellipse">
              <a:avLst/>
            </a:prstGeom>
            <a:noFill/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47" name="Google Shape;447;p8"/>
            <p:cNvGrpSpPr/>
            <p:nvPr/>
          </p:nvGrpSpPr>
          <p:grpSpPr>
            <a:xfrm>
              <a:off x="7054513" y="3821520"/>
              <a:ext cx="3530827" cy="942975"/>
              <a:chOff x="7054513" y="3821520"/>
              <a:chExt cx="3530827" cy="942975"/>
            </a:xfrm>
          </p:grpSpPr>
          <p:sp>
            <p:nvSpPr>
              <p:cNvPr id="448" name="Google Shape;448;p8"/>
              <p:cNvSpPr/>
              <p:nvPr/>
            </p:nvSpPr>
            <p:spPr>
              <a:xfrm>
                <a:off x="7054513" y="3821520"/>
                <a:ext cx="3530827" cy="942975"/>
              </a:xfrm>
              <a:prstGeom prst="roundRect">
                <a:avLst>
                  <a:gd name="adj" fmla="val 50000"/>
                </a:avLst>
              </a:prstGeom>
              <a:solidFill>
                <a:srgbClr val="9188E5"/>
              </a:solidFill>
              <a:ln w="28575" cap="flat" cmpd="sng">
                <a:solidFill>
                  <a:srgbClr val="837AD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49" name="Google Shape;449;p8"/>
              <p:cNvSpPr txBox="1"/>
              <p:nvPr/>
            </p:nvSpPr>
            <p:spPr>
              <a:xfrm>
                <a:off x="7289806" y="3890666"/>
                <a:ext cx="294466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rgbClr val="F2F2F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Perform tuning  ALWAYS</a:t>
                </a:r>
                <a:endParaRPr/>
              </a:p>
            </p:txBody>
          </p:sp>
        </p:grpSp>
      </p:grpSp>
      <p:grpSp>
        <p:nvGrpSpPr>
          <p:cNvPr id="450" name="Google Shape;450;p8"/>
          <p:cNvGrpSpPr/>
          <p:nvPr/>
        </p:nvGrpSpPr>
        <p:grpSpPr>
          <a:xfrm>
            <a:off x="6964027" y="5096962"/>
            <a:ext cx="3621313" cy="942975"/>
            <a:chOff x="6964027" y="5096962"/>
            <a:chExt cx="3621313" cy="942975"/>
          </a:xfrm>
        </p:grpSpPr>
        <p:sp>
          <p:nvSpPr>
            <p:cNvPr id="451" name="Google Shape;451;p8"/>
            <p:cNvSpPr/>
            <p:nvPr/>
          </p:nvSpPr>
          <p:spPr>
            <a:xfrm>
              <a:off x="6964027" y="5492249"/>
              <a:ext cx="152400" cy="152400"/>
            </a:xfrm>
            <a:prstGeom prst="ellipse">
              <a:avLst/>
            </a:prstGeom>
            <a:noFill/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52" name="Google Shape;452;p8"/>
            <p:cNvGrpSpPr/>
            <p:nvPr/>
          </p:nvGrpSpPr>
          <p:grpSpPr>
            <a:xfrm>
              <a:off x="7054513" y="5096962"/>
              <a:ext cx="3530827" cy="942975"/>
              <a:chOff x="7054513" y="5096962"/>
              <a:chExt cx="3530827" cy="942975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7054513" y="5096962"/>
                <a:ext cx="3530827" cy="942975"/>
              </a:xfrm>
              <a:prstGeom prst="roundRect">
                <a:avLst>
                  <a:gd name="adj" fmla="val 50000"/>
                </a:avLst>
              </a:prstGeom>
              <a:solidFill>
                <a:srgbClr val="9188E5"/>
              </a:solidFill>
              <a:ln w="28575" cap="flat" cmpd="sng">
                <a:solidFill>
                  <a:srgbClr val="837AD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54" name="Google Shape;454;p8"/>
              <p:cNvSpPr txBox="1"/>
              <p:nvPr/>
            </p:nvSpPr>
            <p:spPr>
              <a:xfrm>
                <a:off x="7289805" y="5166108"/>
                <a:ext cx="296074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rgbClr val="F2F2F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Describe your method and results</a:t>
                </a:r>
                <a:endParaRPr/>
              </a:p>
            </p:txBody>
          </p:sp>
        </p:grpSp>
      </p:grpSp>
      <p:sp>
        <p:nvSpPr>
          <p:cNvPr id="455" name="Google Shape;455;p8"/>
          <p:cNvSpPr/>
          <p:nvPr/>
        </p:nvSpPr>
        <p:spPr>
          <a:xfrm>
            <a:off x="813725" y="424315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8"/>
          <p:cNvSpPr/>
          <p:nvPr/>
        </p:nvSpPr>
        <p:spPr>
          <a:xfrm>
            <a:off x="2876691" y="1801442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8"/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8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8"/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8"/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8"/>
          <p:cNvSpPr/>
          <p:nvPr/>
        </p:nvSpPr>
        <p:spPr>
          <a:xfrm>
            <a:off x="12066089" y="11397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8"/>
          <p:cNvSpPr/>
          <p:nvPr/>
        </p:nvSpPr>
        <p:spPr>
          <a:xfrm rot="5400000">
            <a:off x="6030360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8"/>
          <p:cNvSpPr/>
          <p:nvPr/>
        </p:nvSpPr>
        <p:spPr>
          <a:xfrm>
            <a:off x="10811107" y="2472774"/>
            <a:ext cx="1376736" cy="1175644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8"/>
          <p:cNvSpPr/>
          <p:nvPr/>
        </p:nvSpPr>
        <p:spPr>
          <a:xfrm>
            <a:off x="10811107" y="3806585"/>
            <a:ext cx="1376736" cy="1002237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8"/>
          <p:cNvSpPr/>
          <p:nvPr/>
        </p:nvSpPr>
        <p:spPr>
          <a:xfrm>
            <a:off x="11028109" y="3633178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8"/>
          <p:cNvSpPr/>
          <p:nvPr/>
        </p:nvSpPr>
        <p:spPr>
          <a:xfrm>
            <a:off x="10811107" y="5034321"/>
            <a:ext cx="1376736" cy="1108009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8"/>
          <p:cNvSpPr/>
          <p:nvPr/>
        </p:nvSpPr>
        <p:spPr>
          <a:xfrm>
            <a:off x="11206956" y="5933756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8"/>
          <p:cNvSpPr/>
          <p:nvPr/>
        </p:nvSpPr>
        <p:spPr>
          <a:xfrm>
            <a:off x="12056564" y="54809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8" descr="A machine with many different sizes and colors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176" r="18175"/>
          <a:stretch/>
        </p:blipFill>
        <p:spPr>
          <a:xfrm>
            <a:off x="1252994" y="1815416"/>
            <a:ext cx="3971689" cy="504258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"/>
          <p:cNvSpPr/>
          <p:nvPr/>
        </p:nvSpPr>
        <p:spPr>
          <a:xfrm>
            <a:off x="928122" y="1829854"/>
            <a:ext cx="4435592" cy="5028146"/>
          </a:xfrm>
          <a:custGeom>
            <a:avLst/>
            <a:gdLst/>
            <a:ahLst/>
            <a:cxnLst/>
            <a:rect l="l" t="t" r="r" b="b"/>
            <a:pathLst>
              <a:path w="4435592" h="5028146" extrusionOk="0">
                <a:moveTo>
                  <a:pt x="2304484" y="471077"/>
                </a:moveTo>
                <a:cubicBezTo>
                  <a:pt x="1204291" y="471077"/>
                  <a:pt x="312408" y="1362960"/>
                  <a:pt x="312408" y="2463153"/>
                </a:cubicBezTo>
                <a:cubicBezTo>
                  <a:pt x="312408" y="3563346"/>
                  <a:pt x="1204291" y="4455229"/>
                  <a:pt x="2304484" y="4455229"/>
                </a:cubicBezTo>
                <a:cubicBezTo>
                  <a:pt x="3404677" y="4455229"/>
                  <a:pt x="4296560" y="3563346"/>
                  <a:pt x="4296560" y="2463153"/>
                </a:cubicBezTo>
                <a:cubicBezTo>
                  <a:pt x="4296560" y="1362960"/>
                  <a:pt x="3404677" y="471077"/>
                  <a:pt x="2304484" y="471077"/>
                </a:cubicBezTo>
                <a:close/>
                <a:moveTo>
                  <a:pt x="0" y="0"/>
                </a:moveTo>
                <a:lnTo>
                  <a:pt x="4435592" y="0"/>
                </a:lnTo>
                <a:lnTo>
                  <a:pt x="4435592" y="5028146"/>
                </a:lnTo>
                <a:lnTo>
                  <a:pt x="0" y="5028146"/>
                </a:lnTo>
                <a:close/>
              </a:path>
            </a:pathLst>
          </a:cu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8"/>
          <p:cNvSpPr txBox="1"/>
          <p:nvPr/>
        </p:nvSpPr>
        <p:spPr>
          <a:xfrm>
            <a:off x="3677652" y="87814"/>
            <a:ext cx="483669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Hyperparameter Tuning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"/>
          <p:cNvSpPr/>
          <p:nvPr/>
        </p:nvSpPr>
        <p:spPr>
          <a:xfrm rot="5400000">
            <a:off x="4132840" y="3206181"/>
            <a:ext cx="3901286" cy="1897992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9"/>
          <p:cNvSpPr txBox="1"/>
          <p:nvPr/>
        </p:nvSpPr>
        <p:spPr>
          <a:xfrm>
            <a:off x="5223685" y="4587547"/>
            <a:ext cx="171411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Learn and update your thinking and language</a:t>
            </a:r>
            <a:endParaRPr/>
          </a:p>
        </p:txBody>
      </p:sp>
      <p:sp>
        <p:nvSpPr>
          <p:cNvPr id="479" name="Google Shape;479;p9"/>
          <p:cNvSpPr/>
          <p:nvPr/>
        </p:nvSpPr>
        <p:spPr>
          <a:xfrm>
            <a:off x="2876691" y="1801442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9"/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9"/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9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9"/>
          <p:cNvSpPr/>
          <p:nvPr/>
        </p:nvSpPr>
        <p:spPr>
          <a:xfrm>
            <a:off x="11338236" y="352039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11206956" y="5933756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12056564" y="54809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12066089" y="11397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9"/>
          <p:cNvSpPr/>
          <p:nvPr/>
        </p:nvSpPr>
        <p:spPr>
          <a:xfrm rot="5400000">
            <a:off x="6030360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9"/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Change language</a:t>
            </a:r>
            <a:endParaRPr/>
          </a:p>
        </p:txBody>
      </p:sp>
      <p:grpSp>
        <p:nvGrpSpPr>
          <p:cNvPr id="491" name="Google Shape;491;p9"/>
          <p:cNvGrpSpPr/>
          <p:nvPr/>
        </p:nvGrpSpPr>
        <p:grpSpPr>
          <a:xfrm>
            <a:off x="7871150" y="2429331"/>
            <a:ext cx="3530827" cy="942975"/>
            <a:chOff x="7054513" y="2558550"/>
            <a:chExt cx="3530827" cy="942975"/>
          </a:xfrm>
        </p:grpSpPr>
        <p:sp>
          <p:nvSpPr>
            <p:cNvPr id="492" name="Google Shape;492;p9"/>
            <p:cNvSpPr/>
            <p:nvPr/>
          </p:nvSpPr>
          <p:spPr>
            <a:xfrm>
              <a:off x="7054513" y="2558550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3" name="Google Shape;493;p9"/>
            <p:cNvSpPr txBox="1"/>
            <p:nvPr/>
          </p:nvSpPr>
          <p:spPr>
            <a:xfrm>
              <a:off x="7289806" y="2627696"/>
              <a:ext cx="2067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2F2F2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Describe</a:t>
              </a:r>
              <a:endParaRPr/>
            </a:p>
          </p:txBody>
        </p:sp>
        <p:sp>
          <p:nvSpPr>
            <p:cNvPr id="494" name="Google Shape;494;p9"/>
            <p:cNvSpPr txBox="1"/>
            <p:nvPr/>
          </p:nvSpPr>
          <p:spPr>
            <a:xfrm>
              <a:off x="7289805" y="2897968"/>
              <a:ext cx="31679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architecture, the hyperparameters, the tuning process</a:t>
              </a:r>
              <a:endParaRPr/>
            </a:p>
          </p:txBody>
        </p:sp>
      </p:grpSp>
      <p:grpSp>
        <p:nvGrpSpPr>
          <p:cNvPr id="495" name="Google Shape;495;p9"/>
          <p:cNvGrpSpPr/>
          <p:nvPr/>
        </p:nvGrpSpPr>
        <p:grpSpPr>
          <a:xfrm>
            <a:off x="7866177" y="3692301"/>
            <a:ext cx="3530827" cy="942975"/>
            <a:chOff x="7054513" y="3821520"/>
            <a:chExt cx="3530827" cy="942975"/>
          </a:xfrm>
        </p:grpSpPr>
        <p:sp>
          <p:nvSpPr>
            <p:cNvPr id="496" name="Google Shape;496;p9"/>
            <p:cNvSpPr/>
            <p:nvPr/>
          </p:nvSpPr>
          <p:spPr>
            <a:xfrm>
              <a:off x="7054513" y="3821520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7" name="Google Shape;497;p9"/>
            <p:cNvSpPr txBox="1"/>
            <p:nvPr/>
          </p:nvSpPr>
          <p:spPr>
            <a:xfrm>
              <a:off x="7289806" y="3890666"/>
              <a:ext cx="2067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2F2F2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Describe</a:t>
              </a:r>
              <a:endParaRPr/>
            </a:p>
          </p:txBody>
        </p:sp>
        <p:sp>
          <p:nvSpPr>
            <p:cNvPr id="498" name="Google Shape;498;p9"/>
            <p:cNvSpPr txBox="1"/>
            <p:nvPr/>
          </p:nvSpPr>
          <p:spPr>
            <a:xfrm>
              <a:off x="7289805" y="4160938"/>
              <a:ext cx="31679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model you used and how it was implemented using those</a:t>
              </a:r>
              <a:endParaRPr/>
            </a:p>
          </p:txBody>
        </p:sp>
      </p:grpSp>
      <p:grpSp>
        <p:nvGrpSpPr>
          <p:cNvPr id="499" name="Google Shape;499;p9"/>
          <p:cNvGrpSpPr/>
          <p:nvPr/>
        </p:nvGrpSpPr>
        <p:grpSpPr>
          <a:xfrm>
            <a:off x="7871150" y="4967743"/>
            <a:ext cx="3530827" cy="942975"/>
            <a:chOff x="7054513" y="5096962"/>
            <a:chExt cx="3530827" cy="942975"/>
          </a:xfrm>
        </p:grpSpPr>
        <p:sp>
          <p:nvSpPr>
            <p:cNvPr id="500" name="Google Shape;500;p9"/>
            <p:cNvSpPr/>
            <p:nvPr/>
          </p:nvSpPr>
          <p:spPr>
            <a:xfrm>
              <a:off x="7054513" y="5096962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1" name="Google Shape;501;p9"/>
            <p:cNvSpPr txBox="1"/>
            <p:nvPr/>
          </p:nvSpPr>
          <p:spPr>
            <a:xfrm>
              <a:off x="7289806" y="5166108"/>
              <a:ext cx="2067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2F2F2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Describe</a:t>
              </a:r>
              <a:endParaRPr/>
            </a:p>
          </p:txBody>
        </p:sp>
        <p:sp>
          <p:nvSpPr>
            <p:cNvPr id="502" name="Google Shape;502;p9"/>
            <p:cNvSpPr txBox="1"/>
            <p:nvPr/>
          </p:nvSpPr>
          <p:spPr>
            <a:xfrm>
              <a:off x="7289805" y="5436380"/>
              <a:ext cx="31679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statistics, the cross-validation</a:t>
              </a: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>
            <a:off x="804521" y="2429331"/>
            <a:ext cx="3530827" cy="942975"/>
            <a:chOff x="7054513" y="2558550"/>
            <a:chExt cx="3530827" cy="942975"/>
          </a:xfrm>
        </p:grpSpPr>
        <p:sp>
          <p:nvSpPr>
            <p:cNvPr id="504" name="Google Shape;504;p9"/>
            <p:cNvSpPr/>
            <p:nvPr/>
          </p:nvSpPr>
          <p:spPr>
            <a:xfrm>
              <a:off x="7054513" y="2558550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5" name="Google Shape;505;p9"/>
            <p:cNvSpPr txBox="1"/>
            <p:nvPr/>
          </p:nvSpPr>
          <p:spPr>
            <a:xfrm>
              <a:off x="8295379" y="2627696"/>
              <a:ext cx="2067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2F2F2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 used…</a:t>
              </a:r>
              <a:endParaRPr/>
            </a:p>
          </p:txBody>
        </p:sp>
        <p:sp>
          <p:nvSpPr>
            <p:cNvPr id="506" name="Google Shape;506;p9"/>
            <p:cNvSpPr txBox="1"/>
            <p:nvPr/>
          </p:nvSpPr>
          <p:spPr>
            <a:xfrm>
              <a:off x="7194555" y="2897968"/>
              <a:ext cx="31679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random forest, XGBOOST, neural networks</a:t>
              </a: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>
            <a:off x="799548" y="3692301"/>
            <a:ext cx="3530827" cy="942975"/>
            <a:chOff x="7054513" y="3821520"/>
            <a:chExt cx="3530827" cy="942975"/>
          </a:xfrm>
        </p:grpSpPr>
        <p:sp>
          <p:nvSpPr>
            <p:cNvPr id="508" name="Google Shape;508;p9"/>
            <p:cNvSpPr/>
            <p:nvPr/>
          </p:nvSpPr>
          <p:spPr>
            <a:xfrm>
              <a:off x="7054513" y="3821520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9" name="Google Shape;509;p9"/>
            <p:cNvSpPr txBox="1"/>
            <p:nvPr/>
          </p:nvSpPr>
          <p:spPr>
            <a:xfrm>
              <a:off x="8280710" y="3890666"/>
              <a:ext cx="2067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2F2F2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 used…</a:t>
              </a:r>
              <a:endParaRPr/>
            </a:p>
          </p:txBody>
        </p:sp>
        <p:sp>
          <p:nvSpPr>
            <p:cNvPr id="510" name="Google Shape;510;p9"/>
            <p:cNvSpPr txBox="1"/>
            <p:nvPr/>
          </p:nvSpPr>
          <p:spPr>
            <a:xfrm>
              <a:off x="7194555" y="4160938"/>
              <a:ext cx="31679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Spyder, keras, tensorflow</a:t>
              </a:r>
              <a:endPara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1" name="Google Shape;511;p9"/>
          <p:cNvGrpSpPr/>
          <p:nvPr/>
        </p:nvGrpSpPr>
        <p:grpSpPr>
          <a:xfrm>
            <a:off x="804521" y="4967743"/>
            <a:ext cx="3530827" cy="942975"/>
            <a:chOff x="7054513" y="5096962"/>
            <a:chExt cx="3530827" cy="942975"/>
          </a:xfrm>
        </p:grpSpPr>
        <p:sp>
          <p:nvSpPr>
            <p:cNvPr id="512" name="Google Shape;512;p9"/>
            <p:cNvSpPr/>
            <p:nvPr/>
          </p:nvSpPr>
          <p:spPr>
            <a:xfrm>
              <a:off x="7054513" y="5096962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3" name="Google Shape;513;p9"/>
            <p:cNvSpPr txBox="1"/>
            <p:nvPr/>
          </p:nvSpPr>
          <p:spPr>
            <a:xfrm>
              <a:off x="8300939" y="5166108"/>
              <a:ext cx="2067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2F2F2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 found that..</a:t>
              </a:r>
              <a:endParaRPr/>
            </a:p>
          </p:txBody>
        </p:sp>
        <p:sp>
          <p:nvSpPr>
            <p:cNvPr id="514" name="Google Shape;514;p9"/>
            <p:cNvSpPr txBox="1"/>
            <p:nvPr/>
          </p:nvSpPr>
          <p:spPr>
            <a:xfrm>
              <a:off x="7194555" y="5436380"/>
              <a:ext cx="316793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our example …</a:t>
              </a:r>
              <a:endParaRPr/>
            </a:p>
          </p:txBody>
        </p:sp>
      </p:grpSp>
      <p:grpSp>
        <p:nvGrpSpPr>
          <p:cNvPr id="515" name="Google Shape;515;p9"/>
          <p:cNvGrpSpPr/>
          <p:nvPr/>
        </p:nvGrpSpPr>
        <p:grpSpPr>
          <a:xfrm>
            <a:off x="5455329" y="2907196"/>
            <a:ext cx="1272208" cy="1272208"/>
            <a:chOff x="5455329" y="2907196"/>
            <a:chExt cx="1272208" cy="1272208"/>
          </a:xfrm>
        </p:grpSpPr>
        <p:sp>
          <p:nvSpPr>
            <p:cNvPr id="516" name="Google Shape;516;p9"/>
            <p:cNvSpPr/>
            <p:nvPr/>
          </p:nvSpPr>
          <p:spPr>
            <a:xfrm>
              <a:off x="5455329" y="2907196"/>
              <a:ext cx="1272208" cy="1272208"/>
            </a:xfrm>
            <a:prstGeom prst="ellipse">
              <a:avLst/>
            </a:prstGeom>
            <a:solidFill>
              <a:srgbClr val="837A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5611835" y="3071652"/>
              <a:ext cx="943296" cy="943296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5763898" y="3223715"/>
              <a:ext cx="639170" cy="639170"/>
            </a:xfrm>
            <a:prstGeom prst="ellipse">
              <a:avLst/>
            </a:prstGeom>
            <a:solidFill>
              <a:srgbClr val="837A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901032" y="3372306"/>
              <a:ext cx="391463" cy="33244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10"/>
          <p:cNvGrpSpPr/>
          <p:nvPr/>
        </p:nvGrpSpPr>
        <p:grpSpPr>
          <a:xfrm>
            <a:off x="7930556" y="2343052"/>
            <a:ext cx="4013964" cy="942975"/>
            <a:chOff x="7054513" y="2558550"/>
            <a:chExt cx="3530827" cy="942975"/>
          </a:xfrm>
        </p:grpSpPr>
        <p:sp>
          <p:nvSpPr>
            <p:cNvPr id="525" name="Google Shape;525;p10"/>
            <p:cNvSpPr/>
            <p:nvPr/>
          </p:nvSpPr>
          <p:spPr>
            <a:xfrm>
              <a:off x="7054513" y="2558550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6" name="Google Shape;526;p10"/>
            <p:cNvSpPr txBox="1"/>
            <p:nvPr/>
          </p:nvSpPr>
          <p:spPr>
            <a:xfrm>
              <a:off x="7303965" y="2670528"/>
              <a:ext cx="316793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https://discovery.hgdata.com/product/xgboost</a:t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930556" y="3687221"/>
            <a:ext cx="4058526" cy="942975"/>
            <a:chOff x="7054513" y="3821520"/>
            <a:chExt cx="3530827" cy="942975"/>
          </a:xfrm>
        </p:grpSpPr>
        <p:sp>
          <p:nvSpPr>
            <p:cNvPr id="528" name="Google Shape;528;p10"/>
            <p:cNvSpPr/>
            <p:nvPr/>
          </p:nvSpPr>
          <p:spPr>
            <a:xfrm>
              <a:off x="7054513" y="3821520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9" name="Google Shape;529;p10"/>
            <p:cNvSpPr txBox="1"/>
            <p:nvPr/>
          </p:nvSpPr>
          <p:spPr>
            <a:xfrm>
              <a:off x="7301227" y="3912718"/>
              <a:ext cx="324534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https://xgboost.readthedocs.io/en/latest/parameter.html</a:t>
              </a:r>
              <a:endParaRPr/>
            </a:p>
          </p:txBody>
        </p:sp>
      </p:grpSp>
      <p:grpSp>
        <p:nvGrpSpPr>
          <p:cNvPr id="530" name="Google Shape;530;p10"/>
          <p:cNvGrpSpPr/>
          <p:nvPr/>
        </p:nvGrpSpPr>
        <p:grpSpPr>
          <a:xfrm>
            <a:off x="7930557" y="4967743"/>
            <a:ext cx="4013964" cy="942975"/>
            <a:chOff x="7054513" y="5096962"/>
            <a:chExt cx="3530827" cy="942975"/>
          </a:xfrm>
        </p:grpSpPr>
        <p:sp>
          <p:nvSpPr>
            <p:cNvPr id="531" name="Google Shape;531;p10"/>
            <p:cNvSpPr/>
            <p:nvPr/>
          </p:nvSpPr>
          <p:spPr>
            <a:xfrm>
              <a:off x="7054513" y="5096962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33" name="Google Shape;533;p10"/>
            <p:cNvSpPr txBox="1"/>
            <p:nvPr/>
          </p:nvSpPr>
          <p:spPr>
            <a:xfrm>
              <a:off x="7303965" y="5205737"/>
              <a:ext cx="3167939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https://www.datacamp.com/tutorial/xgboost-in-python</a:t>
              </a:r>
              <a:endParaRPr dirty="0"/>
            </a:p>
          </p:txBody>
        </p:sp>
      </p:grpSp>
      <p:sp>
        <p:nvSpPr>
          <p:cNvPr id="534" name="Google Shape;534;p10"/>
          <p:cNvSpPr/>
          <p:nvPr/>
        </p:nvSpPr>
        <p:spPr>
          <a:xfrm>
            <a:off x="2876691" y="1801442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10"/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10"/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10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10"/>
          <p:cNvSpPr/>
          <p:nvPr/>
        </p:nvSpPr>
        <p:spPr>
          <a:xfrm>
            <a:off x="11577979" y="3479551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10"/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10"/>
          <p:cNvSpPr/>
          <p:nvPr/>
        </p:nvSpPr>
        <p:spPr>
          <a:xfrm>
            <a:off x="11206956" y="5933756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10"/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10"/>
          <p:cNvSpPr/>
          <p:nvPr/>
        </p:nvSpPr>
        <p:spPr>
          <a:xfrm>
            <a:off x="12056564" y="54809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10"/>
          <p:cNvSpPr/>
          <p:nvPr/>
        </p:nvSpPr>
        <p:spPr>
          <a:xfrm>
            <a:off x="12066089" y="11397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10"/>
          <p:cNvSpPr/>
          <p:nvPr/>
        </p:nvSpPr>
        <p:spPr>
          <a:xfrm rot="5400000">
            <a:off x="6030360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10"/>
          <p:cNvSpPr txBox="1"/>
          <p:nvPr/>
        </p:nvSpPr>
        <p:spPr>
          <a:xfrm>
            <a:off x="4821698" y="4652049"/>
            <a:ext cx="25918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Picture time</a:t>
            </a:r>
            <a:endParaRPr/>
          </a:p>
        </p:txBody>
      </p:sp>
      <p:sp>
        <p:nvSpPr>
          <p:cNvPr id="546" name="Google Shape;546;p10"/>
          <p:cNvSpPr/>
          <p:nvPr/>
        </p:nvSpPr>
        <p:spPr>
          <a:xfrm>
            <a:off x="5321033" y="2707065"/>
            <a:ext cx="1549932" cy="1549932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10"/>
          <p:cNvSpPr/>
          <p:nvPr/>
        </p:nvSpPr>
        <p:spPr>
          <a:xfrm>
            <a:off x="5511705" y="2907421"/>
            <a:ext cx="1149218" cy="114921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10"/>
          <p:cNvSpPr/>
          <p:nvPr/>
        </p:nvSpPr>
        <p:spPr>
          <a:xfrm>
            <a:off x="5696963" y="3092680"/>
            <a:ext cx="778702" cy="778702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9" name="Google Shape;549;p10"/>
          <p:cNvGrpSpPr/>
          <p:nvPr/>
        </p:nvGrpSpPr>
        <p:grpSpPr>
          <a:xfrm>
            <a:off x="5890809" y="3276841"/>
            <a:ext cx="410380" cy="410380"/>
            <a:chOff x="6158672" y="3675083"/>
            <a:chExt cx="787340" cy="787340"/>
          </a:xfrm>
        </p:grpSpPr>
        <p:sp>
          <p:nvSpPr>
            <p:cNvPr id="550" name="Google Shape;550;p10"/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51" name="Google Shape;551;p10"/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</p:grpSpPr>
          <p:sp>
            <p:nvSpPr>
              <p:cNvPr id="552" name="Google Shape;552;p10"/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53" name="Google Shape;553;p10"/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554" name="Google Shape;554;p10"/>
          <p:cNvGrpSpPr/>
          <p:nvPr/>
        </p:nvGrpSpPr>
        <p:grpSpPr>
          <a:xfrm>
            <a:off x="4621259" y="2156690"/>
            <a:ext cx="2949482" cy="3948178"/>
            <a:chOff x="4621259" y="2156690"/>
            <a:chExt cx="2949482" cy="3948178"/>
          </a:xfrm>
        </p:grpSpPr>
        <p:sp>
          <p:nvSpPr>
            <p:cNvPr id="555" name="Google Shape;555;p10"/>
            <p:cNvSpPr/>
            <p:nvPr/>
          </p:nvSpPr>
          <p:spPr>
            <a:xfrm rot="5400000">
              <a:off x="4121911" y="2656038"/>
              <a:ext cx="3948178" cy="2949482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5942609" y="5665895"/>
              <a:ext cx="306780" cy="306779"/>
            </a:xfrm>
            <a:prstGeom prst="donut">
              <a:avLst>
                <a:gd name="adj" fmla="val 121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57" name="Google Shape;557;p10"/>
          <p:cNvGrpSpPr/>
          <p:nvPr/>
        </p:nvGrpSpPr>
        <p:grpSpPr>
          <a:xfrm>
            <a:off x="120825" y="2336477"/>
            <a:ext cx="4259742" cy="942975"/>
            <a:chOff x="7235606" y="2504323"/>
            <a:chExt cx="3530827" cy="942975"/>
          </a:xfrm>
        </p:grpSpPr>
        <p:sp>
          <p:nvSpPr>
            <p:cNvPr id="558" name="Google Shape;558;p10"/>
            <p:cNvSpPr/>
            <p:nvPr/>
          </p:nvSpPr>
          <p:spPr>
            <a:xfrm>
              <a:off x="7235606" y="2504323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9" name="Google Shape;559;p10"/>
            <p:cNvSpPr txBox="1"/>
            <p:nvPr/>
          </p:nvSpPr>
          <p:spPr>
            <a:xfrm>
              <a:off x="7385546" y="2614538"/>
              <a:ext cx="316793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https://ai-jobs.net/insights/xgboost-explained/</a:t>
              </a:r>
              <a:endParaRPr/>
            </a:p>
          </p:txBody>
        </p:sp>
      </p:grpSp>
      <p:grpSp>
        <p:nvGrpSpPr>
          <p:cNvPr id="560" name="Google Shape;560;p10"/>
          <p:cNvGrpSpPr/>
          <p:nvPr/>
        </p:nvGrpSpPr>
        <p:grpSpPr>
          <a:xfrm>
            <a:off x="130410" y="3692301"/>
            <a:ext cx="4250157" cy="942975"/>
            <a:chOff x="7054513" y="3821520"/>
            <a:chExt cx="3530827" cy="942975"/>
          </a:xfrm>
        </p:grpSpPr>
        <p:sp>
          <p:nvSpPr>
            <p:cNvPr id="561" name="Google Shape;561;p10"/>
            <p:cNvSpPr/>
            <p:nvPr/>
          </p:nvSpPr>
          <p:spPr>
            <a:xfrm>
              <a:off x="7054513" y="3821520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2" name="Google Shape;562;p10"/>
            <p:cNvSpPr txBox="1"/>
            <p:nvPr/>
          </p:nvSpPr>
          <p:spPr>
            <a:xfrm>
              <a:off x="7235957" y="3983119"/>
              <a:ext cx="3167939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https://en.wikipedia.org/wiki/XGBoost</a:t>
              </a:r>
              <a:endParaRPr/>
            </a:p>
          </p:txBody>
        </p:sp>
      </p:grpSp>
      <p:grpSp>
        <p:nvGrpSpPr>
          <p:cNvPr id="563" name="Google Shape;563;p10"/>
          <p:cNvGrpSpPr/>
          <p:nvPr/>
        </p:nvGrpSpPr>
        <p:grpSpPr>
          <a:xfrm>
            <a:off x="130411" y="4967743"/>
            <a:ext cx="4250156" cy="942975"/>
            <a:chOff x="7054513" y="5096962"/>
            <a:chExt cx="3530827" cy="942975"/>
          </a:xfrm>
        </p:grpSpPr>
        <p:sp>
          <p:nvSpPr>
            <p:cNvPr id="564" name="Google Shape;564;p10"/>
            <p:cNvSpPr/>
            <p:nvPr/>
          </p:nvSpPr>
          <p:spPr>
            <a:xfrm>
              <a:off x="7054513" y="5096962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5" name="Google Shape;565;p10"/>
            <p:cNvSpPr txBox="1"/>
            <p:nvPr/>
          </p:nvSpPr>
          <p:spPr>
            <a:xfrm>
              <a:off x="7203973" y="5205737"/>
              <a:ext cx="31999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https://xgboost.readthedocs.io/en/stable/</a:t>
              </a:r>
              <a:endParaRPr/>
            </a:p>
          </p:txBody>
        </p:sp>
      </p:grpSp>
      <p:sp>
        <p:nvSpPr>
          <p:cNvPr id="566" name="Google Shape;566;p10"/>
          <p:cNvSpPr txBox="1"/>
          <p:nvPr/>
        </p:nvSpPr>
        <p:spPr>
          <a:xfrm>
            <a:off x="3677652" y="87814"/>
            <a:ext cx="483669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Links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11"/>
          <p:cNvGrpSpPr/>
          <p:nvPr/>
        </p:nvGrpSpPr>
        <p:grpSpPr>
          <a:xfrm>
            <a:off x="7417831" y="2429331"/>
            <a:ext cx="3530827" cy="942975"/>
            <a:chOff x="7054513" y="2558550"/>
            <a:chExt cx="3530827" cy="942975"/>
          </a:xfrm>
        </p:grpSpPr>
        <p:sp>
          <p:nvSpPr>
            <p:cNvPr id="572" name="Google Shape;572;p11"/>
            <p:cNvSpPr/>
            <p:nvPr/>
          </p:nvSpPr>
          <p:spPr>
            <a:xfrm>
              <a:off x="7054513" y="2558550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3" name="Google Shape;573;p11"/>
            <p:cNvSpPr txBox="1"/>
            <p:nvPr/>
          </p:nvSpPr>
          <p:spPr>
            <a:xfrm>
              <a:off x="7289806" y="2627696"/>
              <a:ext cx="2067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2F2F2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Understand</a:t>
              </a:r>
              <a:endParaRPr/>
            </a:p>
          </p:txBody>
        </p:sp>
        <p:sp>
          <p:nvSpPr>
            <p:cNvPr id="574" name="Google Shape;574;p11"/>
            <p:cNvSpPr txBox="1"/>
            <p:nvPr/>
          </p:nvSpPr>
          <p:spPr>
            <a:xfrm>
              <a:off x="7289805" y="2897968"/>
              <a:ext cx="31679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Make sure you are not “copy-pasting” but also UNDERSTANDING!</a:t>
              </a:r>
              <a:endParaRPr/>
            </a:p>
          </p:txBody>
        </p:sp>
      </p:grpSp>
      <p:grpSp>
        <p:nvGrpSpPr>
          <p:cNvPr id="575" name="Google Shape;575;p11"/>
          <p:cNvGrpSpPr/>
          <p:nvPr/>
        </p:nvGrpSpPr>
        <p:grpSpPr>
          <a:xfrm>
            <a:off x="7412858" y="3692301"/>
            <a:ext cx="3530827" cy="942975"/>
            <a:chOff x="7054513" y="3821520"/>
            <a:chExt cx="3530827" cy="942975"/>
          </a:xfrm>
        </p:grpSpPr>
        <p:sp>
          <p:nvSpPr>
            <p:cNvPr id="576" name="Google Shape;576;p11"/>
            <p:cNvSpPr/>
            <p:nvPr/>
          </p:nvSpPr>
          <p:spPr>
            <a:xfrm>
              <a:off x="7054513" y="3821520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7" name="Google Shape;577;p11"/>
            <p:cNvSpPr txBox="1"/>
            <p:nvPr/>
          </p:nvSpPr>
          <p:spPr>
            <a:xfrm>
              <a:off x="7289806" y="3890666"/>
              <a:ext cx="2067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2F2F2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Disclose</a:t>
              </a:r>
              <a:endParaRPr/>
            </a:p>
          </p:txBody>
        </p:sp>
        <p:sp>
          <p:nvSpPr>
            <p:cNvPr id="578" name="Google Shape;578;p11"/>
            <p:cNvSpPr txBox="1"/>
            <p:nvPr/>
          </p:nvSpPr>
          <p:spPr>
            <a:xfrm>
              <a:off x="7289805" y="4160938"/>
              <a:ext cx="31679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 how you used it, give references</a:t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>
            <a:off x="7417831" y="4967743"/>
            <a:ext cx="3530827" cy="942975"/>
            <a:chOff x="7054513" y="5096962"/>
            <a:chExt cx="3530827" cy="942975"/>
          </a:xfrm>
        </p:grpSpPr>
        <p:sp>
          <p:nvSpPr>
            <p:cNvPr id="580" name="Google Shape;580;p11"/>
            <p:cNvSpPr/>
            <p:nvPr/>
          </p:nvSpPr>
          <p:spPr>
            <a:xfrm>
              <a:off x="7054513" y="5096962"/>
              <a:ext cx="3530827" cy="942975"/>
            </a:xfrm>
            <a:prstGeom prst="roundRect">
              <a:avLst>
                <a:gd name="adj" fmla="val 50000"/>
              </a:avLst>
            </a:prstGeom>
            <a:solidFill>
              <a:srgbClr val="9188E5"/>
            </a:solidFill>
            <a:ln w="28575" cap="flat" cmpd="sng">
              <a:solidFill>
                <a:srgbClr val="837AD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1" name="Google Shape;581;p11"/>
            <p:cNvSpPr txBox="1"/>
            <p:nvPr/>
          </p:nvSpPr>
          <p:spPr>
            <a:xfrm>
              <a:off x="7289806" y="5166108"/>
              <a:ext cx="2067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2F2F2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Explore</a:t>
              </a:r>
              <a:endParaRPr/>
            </a:p>
          </p:txBody>
        </p:sp>
        <p:sp>
          <p:nvSpPr>
            <p:cNvPr id="582" name="Google Shape;582;p11"/>
            <p:cNvSpPr txBox="1"/>
            <p:nvPr/>
          </p:nvSpPr>
          <p:spPr>
            <a:xfrm>
              <a:off x="7289805" y="5436380"/>
              <a:ext cx="31679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Check sources, view tutorials and verify</a:t>
              </a:r>
              <a:endParaRPr/>
            </a:p>
          </p:txBody>
        </p:sp>
      </p:grpSp>
      <p:sp>
        <p:nvSpPr>
          <p:cNvPr id="583" name="Google Shape;583;p11"/>
          <p:cNvSpPr txBox="1"/>
          <p:nvPr/>
        </p:nvSpPr>
        <p:spPr>
          <a:xfrm>
            <a:off x="3677652" y="87814"/>
            <a:ext cx="500470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Word About LLM-Generative AI</a:t>
            </a:r>
            <a:endParaRPr/>
          </a:p>
        </p:txBody>
      </p:sp>
      <p:sp>
        <p:nvSpPr>
          <p:cNvPr id="584" name="Google Shape;584;p11"/>
          <p:cNvSpPr/>
          <p:nvPr/>
        </p:nvSpPr>
        <p:spPr>
          <a:xfrm>
            <a:off x="2406791" y="1382342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11"/>
          <p:cNvSpPr/>
          <p:nvPr/>
        </p:nvSpPr>
        <p:spPr>
          <a:xfrm>
            <a:off x="1032025" y="67318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11"/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11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11"/>
          <p:cNvSpPr/>
          <p:nvPr/>
        </p:nvSpPr>
        <p:spPr>
          <a:xfrm>
            <a:off x="11127872" y="3594062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11"/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11"/>
          <p:cNvSpPr/>
          <p:nvPr/>
        </p:nvSpPr>
        <p:spPr>
          <a:xfrm>
            <a:off x="11206956" y="5933756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11"/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11"/>
          <p:cNvSpPr/>
          <p:nvPr/>
        </p:nvSpPr>
        <p:spPr>
          <a:xfrm>
            <a:off x="12056564" y="54809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11"/>
          <p:cNvSpPr/>
          <p:nvPr/>
        </p:nvSpPr>
        <p:spPr>
          <a:xfrm>
            <a:off x="12066089" y="11397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11"/>
          <p:cNvSpPr/>
          <p:nvPr/>
        </p:nvSpPr>
        <p:spPr>
          <a:xfrm rot="5400000">
            <a:off x="6233560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95" name="Google Shape;595;p11"/>
          <p:cNvGrpSpPr/>
          <p:nvPr/>
        </p:nvGrpSpPr>
        <p:grpSpPr>
          <a:xfrm>
            <a:off x="1223459" y="2126202"/>
            <a:ext cx="5304475" cy="4450238"/>
            <a:chOff x="905959" y="2342102"/>
            <a:chExt cx="5304475" cy="4450238"/>
          </a:xfrm>
        </p:grpSpPr>
        <p:sp>
          <p:nvSpPr>
            <p:cNvPr id="596" name="Google Shape;596;p11"/>
            <p:cNvSpPr/>
            <p:nvPr/>
          </p:nvSpPr>
          <p:spPr>
            <a:xfrm rot="5400000">
              <a:off x="3380376" y="5626680"/>
              <a:ext cx="324906" cy="2006413"/>
            </a:xfrm>
            <a:prstGeom prst="roundRect">
              <a:avLst>
                <a:gd name="adj" fmla="val 50000"/>
              </a:avLst>
            </a:prstGeom>
            <a:noFill/>
            <a:ln w="571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 rot="5400000">
              <a:off x="3246633" y="5663685"/>
              <a:ext cx="637073" cy="970465"/>
            </a:xfrm>
            <a:prstGeom prst="roundRect">
              <a:avLst>
                <a:gd name="adj" fmla="val 1945"/>
              </a:avLst>
            </a:prstGeom>
            <a:noFill/>
            <a:ln w="571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 rot="5400000">
              <a:off x="1814056" y="1434005"/>
              <a:ext cx="3488281" cy="5304475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99" name="Google Shape;599;p11"/>
          <p:cNvSpPr txBox="1"/>
          <p:nvPr/>
        </p:nvSpPr>
        <p:spPr>
          <a:xfrm>
            <a:off x="1544590" y="4325715"/>
            <a:ext cx="46670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is ok, and sometimes advisable to Use it</a:t>
            </a:r>
            <a:endParaRPr/>
          </a:p>
        </p:txBody>
      </p:sp>
      <p:sp>
        <p:nvSpPr>
          <p:cNvPr id="600" name="Google Shape;600;p11"/>
          <p:cNvSpPr/>
          <p:nvPr/>
        </p:nvSpPr>
        <p:spPr>
          <a:xfrm>
            <a:off x="3060230" y="2533650"/>
            <a:ext cx="1600200" cy="16002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11"/>
          <p:cNvSpPr/>
          <p:nvPr/>
        </p:nvSpPr>
        <p:spPr>
          <a:xfrm>
            <a:off x="3259135" y="2740505"/>
            <a:ext cx="1186490" cy="11864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3450402" y="2931772"/>
            <a:ext cx="803956" cy="803956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3" name="Google Shape;603;p11"/>
          <p:cNvGrpSpPr/>
          <p:nvPr/>
        </p:nvGrpSpPr>
        <p:grpSpPr>
          <a:xfrm>
            <a:off x="3648485" y="3121905"/>
            <a:ext cx="423690" cy="423690"/>
            <a:chOff x="6158672" y="3675083"/>
            <a:chExt cx="787340" cy="787340"/>
          </a:xfrm>
        </p:grpSpPr>
        <p:sp>
          <p:nvSpPr>
            <p:cNvPr id="604" name="Google Shape;604;p11"/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05" name="Google Shape;605;p11"/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</p:grpSpPr>
          <p:sp>
            <p:nvSpPr>
              <p:cNvPr id="606" name="Google Shape;606;p11"/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2"/>
          <p:cNvSpPr txBox="1"/>
          <p:nvPr/>
        </p:nvSpPr>
        <p:spPr>
          <a:xfrm>
            <a:off x="852984" y="2515469"/>
            <a:ext cx="428718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/>
          </a:p>
        </p:txBody>
      </p:sp>
      <p:sp>
        <p:nvSpPr>
          <p:cNvPr id="613" name="Google Shape;613;p12"/>
          <p:cNvSpPr txBox="1"/>
          <p:nvPr/>
        </p:nvSpPr>
        <p:spPr>
          <a:xfrm>
            <a:off x="965711" y="4065382"/>
            <a:ext cx="5535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12"/>
          <p:cNvSpPr/>
          <p:nvPr/>
        </p:nvSpPr>
        <p:spPr>
          <a:xfrm>
            <a:off x="2289758" y="5368556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12"/>
          <p:cNvSpPr/>
          <p:nvPr/>
        </p:nvSpPr>
        <p:spPr>
          <a:xfrm>
            <a:off x="4681892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12"/>
          <p:cNvSpPr/>
          <p:nvPr/>
        </p:nvSpPr>
        <p:spPr>
          <a:xfrm>
            <a:off x="4472762" y="539544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12"/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12"/>
          <p:cNvSpPr/>
          <p:nvPr/>
        </p:nvSpPr>
        <p:spPr>
          <a:xfrm rot="10800000">
            <a:off x="-87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12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0" name="Google Shape;620;p12"/>
          <p:cNvGrpSpPr/>
          <p:nvPr/>
        </p:nvGrpSpPr>
        <p:grpSpPr>
          <a:xfrm>
            <a:off x="5450888" y="-79899"/>
            <a:ext cx="6596109" cy="7510509"/>
            <a:chOff x="7009145" y="673184"/>
            <a:chExt cx="4311068" cy="5331088"/>
          </a:xfrm>
        </p:grpSpPr>
        <p:sp>
          <p:nvSpPr>
            <p:cNvPr id="621" name="Google Shape;621;p12"/>
            <p:cNvSpPr/>
            <p:nvPr/>
          </p:nvSpPr>
          <p:spPr>
            <a:xfrm>
              <a:off x="7336061" y="1436924"/>
              <a:ext cx="3984152" cy="398415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7769199" y="1870062"/>
              <a:ext cx="3117876" cy="3117876"/>
            </a:xfrm>
            <a:prstGeom prst="ellipse">
              <a:avLst/>
            </a:prstGeom>
            <a:solidFill>
              <a:srgbClr val="918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8045424" y="2146287"/>
              <a:ext cx="2565426" cy="2565426"/>
            </a:xfrm>
            <a:prstGeom prst="ellipse">
              <a:avLst/>
            </a:prstGeom>
            <a:solidFill>
              <a:srgbClr val="837A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7009145" y="5846104"/>
              <a:ext cx="158168" cy="158168"/>
            </a:xfrm>
            <a:prstGeom prst="ellipse">
              <a:avLst/>
            </a:prstGeom>
            <a:solidFill>
              <a:srgbClr val="837A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10949025" y="673184"/>
              <a:ext cx="158168" cy="158168"/>
            </a:xfrm>
            <a:prstGeom prst="ellipse">
              <a:avLst/>
            </a:prstGeom>
            <a:solidFill>
              <a:srgbClr val="837A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10608615" y="5565617"/>
              <a:ext cx="262560" cy="26256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7541962" y="1147763"/>
              <a:ext cx="262560" cy="26256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28" name="Google Shape;628;p12" descr="A qr code with black squar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9521" y="2216440"/>
            <a:ext cx="3231200" cy="32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F670D4-8E5C-6F75-55FF-0CBA2C96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Link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D05C3-7834-2753-9F76-2F505EC5C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431" y="1825625"/>
            <a:ext cx="12005569" cy="4351338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>
                <a:latin typeface="+mn-lt"/>
              </a:rPr>
              <a:t>https://github.com/ddinh4/AI_in_Agriculture_Conference_2024</a:t>
            </a:r>
          </a:p>
        </p:txBody>
      </p:sp>
    </p:spTree>
    <p:extLst>
      <p:ext uri="{BB962C8B-B14F-4D97-AF65-F5344CB8AC3E}">
        <p14:creationId xmlns:p14="http://schemas.microsoft.com/office/powerpoint/2010/main" val="18471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8130823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656120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"/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"/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4341482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8001834" y="3400627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"/>
          <p:cNvSpPr/>
          <p:nvPr/>
        </p:nvSpPr>
        <p:spPr>
          <a:xfrm rot="5400000">
            <a:off x="96655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8477045" y="5835290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"/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"/>
          <p:cNvSpPr/>
          <p:nvPr/>
        </p:nvSpPr>
        <p:spPr>
          <a:xfrm rot="10800000">
            <a:off x="4057630" y="251266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0934431" y="620489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2056308" y="17410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12056308" y="559738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"/>
          <p:cNvSpPr/>
          <p:nvPr/>
        </p:nvSpPr>
        <p:spPr>
          <a:xfrm rot="5400000">
            <a:off x="27313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4747366" y="305385"/>
            <a:ext cx="262560" cy="26256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8768322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3563149" y="5923248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986462" y="2353540"/>
            <a:ext cx="2017570" cy="201757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5064058" y="2353540"/>
            <a:ext cx="2017570" cy="201757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9156909" y="2353540"/>
            <a:ext cx="2017570" cy="201757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1" name="Google Shape;121;p2"/>
          <p:cNvGrpSpPr/>
          <p:nvPr/>
        </p:nvGrpSpPr>
        <p:grpSpPr>
          <a:xfrm>
            <a:off x="461325" y="4797790"/>
            <a:ext cx="3110906" cy="713967"/>
            <a:chOff x="1865762" y="4118340"/>
            <a:chExt cx="3110906" cy="713967"/>
          </a:xfrm>
        </p:grpSpPr>
        <p:sp>
          <p:nvSpPr>
            <p:cNvPr id="122" name="Google Shape;122;p2"/>
            <p:cNvSpPr txBox="1"/>
            <p:nvPr/>
          </p:nvSpPr>
          <p:spPr>
            <a:xfrm>
              <a:off x="2371633" y="4118340"/>
              <a:ext cx="20671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XGBOOST</a:t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1865762" y="4493753"/>
              <a:ext cx="311090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modern ML technique</a:t>
              </a:r>
              <a:endParaRPr/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4500463" y="4797790"/>
            <a:ext cx="3223266" cy="960188"/>
            <a:chOff x="1809655" y="4118340"/>
            <a:chExt cx="3223266" cy="960188"/>
          </a:xfrm>
        </p:grpSpPr>
        <p:sp>
          <p:nvSpPr>
            <p:cNvPr id="125" name="Google Shape;125;p2"/>
            <p:cNvSpPr txBox="1"/>
            <p:nvPr/>
          </p:nvSpPr>
          <p:spPr>
            <a:xfrm>
              <a:off x="1809655" y="4118340"/>
              <a:ext cx="32232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9188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Random Forests</a:t>
              </a: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1830453" y="4493753"/>
              <a:ext cx="314726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9188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tried-and-true ML technique</a:t>
              </a:r>
              <a:endParaRPr/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8591706" y="4797790"/>
            <a:ext cx="3261055" cy="1141580"/>
            <a:chOff x="1845632" y="4118340"/>
            <a:chExt cx="3261055" cy="1141580"/>
          </a:xfrm>
        </p:grpSpPr>
        <p:sp>
          <p:nvSpPr>
            <p:cNvPr id="128" name="Google Shape;128;p2"/>
            <p:cNvSpPr txBox="1"/>
            <p:nvPr/>
          </p:nvSpPr>
          <p:spPr>
            <a:xfrm>
              <a:off x="1845632" y="4118340"/>
              <a:ext cx="320291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Hyperparameter Optimization</a:t>
              </a:r>
              <a:endParaRPr/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1894372" y="4921366"/>
              <a:ext cx="321231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crucial Step</a:t>
              </a:r>
              <a:endParaRPr/>
            </a:p>
          </p:txBody>
        </p:sp>
      </p:grpSp>
      <p:pic>
        <p:nvPicPr>
          <p:cNvPr id="130" name="Google Shape;130;p2" descr="A computer graphics of a tre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1" y="-489"/>
            <a:ext cx="4042661" cy="404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 descr="A tree growing on a b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8290" y="8389"/>
            <a:ext cx="4063950" cy="40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 descr="A machine with many different gears and numbers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4802" y="8389"/>
            <a:ext cx="4059936" cy="405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5591340" y="2858104"/>
            <a:ext cx="1025222" cy="1025222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" name="Google Shape;138;p3"/>
          <p:cNvCxnSpPr/>
          <p:nvPr/>
        </p:nvCxnSpPr>
        <p:spPr>
          <a:xfrm>
            <a:off x="6103951" y="3818182"/>
            <a:ext cx="0" cy="1037222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3"/>
          <p:cNvSpPr/>
          <p:nvPr/>
        </p:nvSpPr>
        <p:spPr>
          <a:xfrm>
            <a:off x="5719024" y="2985788"/>
            <a:ext cx="769854" cy="76985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6806359" y="2955009"/>
            <a:ext cx="35060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Invented by Tianqi Chen </a:t>
            </a:r>
            <a:endParaRPr/>
          </a:p>
        </p:txBody>
      </p:sp>
      <p:sp>
        <p:nvSpPr>
          <p:cNvPr id="141" name="Google Shape;141;p3"/>
          <p:cNvSpPr txBox="1"/>
          <p:nvPr/>
        </p:nvSpPr>
        <p:spPr>
          <a:xfrm>
            <a:off x="2232034" y="2955215"/>
            <a:ext cx="316951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Ph.D. thesis at the University of Washington in 2014.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5822698" y="3009641"/>
            <a:ext cx="5625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5591340" y="4855404"/>
            <a:ext cx="1025222" cy="1025222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" name="Google Shape;144;p3"/>
          <p:cNvCxnSpPr/>
          <p:nvPr/>
        </p:nvCxnSpPr>
        <p:spPr>
          <a:xfrm>
            <a:off x="6103951" y="5815482"/>
            <a:ext cx="0" cy="1037222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3"/>
          <p:cNvSpPr/>
          <p:nvPr/>
        </p:nvSpPr>
        <p:spPr>
          <a:xfrm>
            <a:off x="5719024" y="4983088"/>
            <a:ext cx="769854" cy="76985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5822698" y="5006941"/>
            <a:ext cx="5625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147" name="Google Shape;147;p3"/>
          <p:cNvSpPr txBox="1"/>
          <p:nvPr/>
        </p:nvSpPr>
        <p:spPr>
          <a:xfrm>
            <a:off x="6789477" y="4952309"/>
            <a:ext cx="331407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Ensemble learning algorithm that combines the predictions of multiple weak predictive models, called base learners, to create a strong predictive model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2232034" y="4952309"/>
            <a:ext cx="316951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Initially written in C++</a:t>
            </a:r>
            <a:endParaRPr/>
          </a:p>
        </p:txBody>
      </p:sp>
      <p:sp>
        <p:nvSpPr>
          <p:cNvPr id="149" name="Google Shape;149;p3"/>
          <p:cNvSpPr/>
          <p:nvPr/>
        </p:nvSpPr>
        <p:spPr>
          <a:xfrm>
            <a:off x="58619" y="2638425"/>
            <a:ext cx="2230391" cy="4214279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9937537" y="2638425"/>
            <a:ext cx="2252821" cy="4214279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12056564" y="54809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12066089" y="11397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543231" y="4444421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3"/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3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3677652" y="87814"/>
            <a:ext cx="48366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XGBOOST </a:t>
            </a:r>
            <a:endParaRPr/>
          </a:p>
        </p:txBody>
      </p:sp>
      <p:sp>
        <p:nvSpPr>
          <p:cNvPr id="162" name="Google Shape;162;p3"/>
          <p:cNvSpPr txBox="1"/>
          <p:nvPr/>
        </p:nvSpPr>
        <p:spPr>
          <a:xfrm>
            <a:off x="2919662" y="815984"/>
            <a:ext cx="63526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Brief History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/>
          <p:nvPr/>
        </p:nvSpPr>
        <p:spPr>
          <a:xfrm>
            <a:off x="5591340" y="1030872"/>
            <a:ext cx="1025222" cy="1025222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8" name="Google Shape;168;p4"/>
          <p:cNvCxnSpPr/>
          <p:nvPr/>
        </p:nvCxnSpPr>
        <p:spPr>
          <a:xfrm>
            <a:off x="6103951" y="1990950"/>
            <a:ext cx="0" cy="1037222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4"/>
          <p:cNvSpPr/>
          <p:nvPr/>
        </p:nvSpPr>
        <p:spPr>
          <a:xfrm>
            <a:off x="5719024" y="1158556"/>
            <a:ext cx="769854" cy="76985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6806359" y="1133285"/>
            <a:ext cx="331560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R and Python packages came early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1214010" y="1127983"/>
            <a:ext cx="418753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Boosting algorithm, iteratively trains weak models and assigns higher weights to misclassified instances to improve subsequent models</a:t>
            </a:r>
            <a:endParaRPr/>
          </a:p>
        </p:txBody>
      </p:sp>
      <p:sp>
        <p:nvSpPr>
          <p:cNvPr id="172" name="Google Shape;172;p4"/>
          <p:cNvSpPr txBox="1"/>
          <p:nvPr/>
        </p:nvSpPr>
        <p:spPr>
          <a:xfrm>
            <a:off x="5833797" y="1183956"/>
            <a:ext cx="5625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5591340" y="3028172"/>
            <a:ext cx="1025222" cy="1025222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4"/>
          <p:cNvCxnSpPr/>
          <p:nvPr/>
        </p:nvCxnSpPr>
        <p:spPr>
          <a:xfrm>
            <a:off x="6103951" y="3988250"/>
            <a:ext cx="0" cy="1037222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4"/>
          <p:cNvSpPr/>
          <p:nvPr/>
        </p:nvSpPr>
        <p:spPr>
          <a:xfrm>
            <a:off x="5719024" y="3155856"/>
            <a:ext cx="769854" cy="76985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5833797" y="3181256"/>
            <a:ext cx="5625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sp>
        <p:nvSpPr>
          <p:cNvPr id="177" name="Google Shape;177;p4"/>
          <p:cNvSpPr txBox="1"/>
          <p:nvPr/>
        </p:nvSpPr>
        <p:spPr>
          <a:xfrm>
            <a:off x="6789477" y="3125077"/>
            <a:ext cx="31122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General Framework, parallelizable, scalable, versatile, highly optimizable</a:t>
            </a:r>
            <a:endParaRPr/>
          </a:p>
        </p:txBody>
      </p:sp>
      <p:sp>
        <p:nvSpPr>
          <p:cNvPr id="178" name="Google Shape;178;p4"/>
          <p:cNvSpPr txBox="1"/>
          <p:nvPr/>
        </p:nvSpPr>
        <p:spPr>
          <a:xfrm>
            <a:off x="2398049" y="3122669"/>
            <a:ext cx="32283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Now on Java, Scala, Julia, Perl, and others</a:t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34053" y="1"/>
            <a:ext cx="2174762" cy="6852704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9937537" y="1"/>
            <a:ext cx="2252821" cy="6852704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11651845" y="3737855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10949025" y="673184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10975913" y="6093450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9674978" y="1670162"/>
            <a:ext cx="262560" cy="26256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12056564" y="54809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12066089" y="11397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543231" y="4444421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1274829" y="1147763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4"/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4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4"/>
          <p:cNvCxnSpPr/>
          <p:nvPr/>
        </p:nvCxnSpPr>
        <p:spPr>
          <a:xfrm>
            <a:off x="6103951" y="0"/>
            <a:ext cx="0" cy="1037222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4"/>
          <p:cNvSpPr/>
          <p:nvPr/>
        </p:nvSpPr>
        <p:spPr>
          <a:xfrm>
            <a:off x="5591340" y="5020245"/>
            <a:ext cx="1025222" cy="1025222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5719024" y="5147929"/>
            <a:ext cx="769854" cy="769854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6789477" y="5117356"/>
            <a:ext cx="33140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Excellent results, relatively fast</a:t>
            </a:r>
            <a:endParaRPr/>
          </a:p>
        </p:txBody>
      </p:sp>
      <p:sp>
        <p:nvSpPr>
          <p:cNvPr id="195" name="Google Shape;195;p4"/>
          <p:cNvSpPr txBox="1"/>
          <p:nvPr/>
        </p:nvSpPr>
        <p:spPr>
          <a:xfrm>
            <a:off x="2346806" y="5117356"/>
            <a:ext cx="30547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Tends to replace Random Forests as the cheap, fast, easy first ML approach</a:t>
            </a:r>
            <a:endParaRPr/>
          </a:p>
        </p:txBody>
      </p:sp>
      <p:sp>
        <p:nvSpPr>
          <p:cNvPr id="196" name="Google Shape;196;p4"/>
          <p:cNvSpPr txBox="1"/>
          <p:nvPr/>
        </p:nvSpPr>
        <p:spPr>
          <a:xfrm>
            <a:off x="5833797" y="5173329"/>
            <a:ext cx="56250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/>
          <p:nvPr/>
        </p:nvSpPr>
        <p:spPr>
          <a:xfrm>
            <a:off x="8194755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656120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5"/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5"/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4341482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8001834" y="3400627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5"/>
          <p:cNvSpPr/>
          <p:nvPr/>
        </p:nvSpPr>
        <p:spPr>
          <a:xfrm rot="5400000">
            <a:off x="96655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8477045" y="5835290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5"/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5"/>
          <p:cNvSpPr/>
          <p:nvPr/>
        </p:nvSpPr>
        <p:spPr>
          <a:xfrm rot="10800000">
            <a:off x="4057630" y="251266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10934431" y="620489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12056308" y="17410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12056308" y="559738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5"/>
          <p:cNvSpPr/>
          <p:nvPr/>
        </p:nvSpPr>
        <p:spPr>
          <a:xfrm rot="5400000">
            <a:off x="27313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4747366" y="305385"/>
            <a:ext cx="262560" cy="26256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8768322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3563149" y="5923248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9" name="Google Shape;219;p5"/>
          <p:cNvGrpSpPr/>
          <p:nvPr/>
        </p:nvGrpSpPr>
        <p:grpSpPr>
          <a:xfrm>
            <a:off x="461325" y="4797790"/>
            <a:ext cx="3110906" cy="1206410"/>
            <a:chOff x="1865762" y="4118340"/>
            <a:chExt cx="3110906" cy="1206410"/>
          </a:xfrm>
        </p:grpSpPr>
        <p:sp>
          <p:nvSpPr>
            <p:cNvPr id="220" name="Google Shape;220;p5"/>
            <p:cNvSpPr txBox="1"/>
            <p:nvPr/>
          </p:nvSpPr>
          <p:spPr>
            <a:xfrm>
              <a:off x="2176794" y="4118340"/>
              <a:ext cx="25922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i="0" u="none" strike="noStrike" cap="none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Initial Prediction</a:t>
              </a:r>
              <a:endParaRPr/>
            </a:p>
          </p:txBody>
        </p:sp>
        <p:sp>
          <p:nvSpPr>
            <p:cNvPr id="221" name="Google Shape;221;p5"/>
            <p:cNvSpPr txBox="1"/>
            <p:nvPr/>
          </p:nvSpPr>
          <p:spPr>
            <a:xfrm>
              <a:off x="1865762" y="4493753"/>
              <a:ext cx="31109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b="0" i="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Start with a simple guess (e.g., the mean of the target for all instances)</a:t>
              </a:r>
              <a:endParaRPr sz="16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4500463" y="4797790"/>
            <a:ext cx="3223266" cy="1206410"/>
            <a:chOff x="1809655" y="4118340"/>
            <a:chExt cx="3223266" cy="1206410"/>
          </a:xfrm>
        </p:grpSpPr>
        <p:sp>
          <p:nvSpPr>
            <p:cNvPr id="223" name="Google Shape;223;p5"/>
            <p:cNvSpPr txBox="1"/>
            <p:nvPr/>
          </p:nvSpPr>
          <p:spPr>
            <a:xfrm>
              <a:off x="1809655" y="4118340"/>
              <a:ext cx="32232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188E5"/>
                </a:buClr>
                <a:buSzPts val="1800"/>
                <a:buFont typeface="Montserrat"/>
                <a:buNone/>
              </a:pPr>
              <a:r>
                <a:rPr lang="en-US" sz="1800" b="1" i="0" u="none" strike="noStrike" cap="none">
                  <a:solidFill>
                    <a:srgbClr val="9188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Compute Residuals</a:t>
              </a:r>
              <a:endParaRPr/>
            </a:p>
          </p:txBody>
        </p:sp>
        <p:sp>
          <p:nvSpPr>
            <p:cNvPr id="224" name="Google Shape;224;p5"/>
            <p:cNvSpPr txBox="1"/>
            <p:nvPr/>
          </p:nvSpPr>
          <p:spPr>
            <a:xfrm>
              <a:off x="1830453" y="4493753"/>
              <a:ext cx="314726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b="0" i="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Calculate the differences between observed values and predictions (i.e., the errors)</a:t>
              </a:r>
              <a:endParaRPr sz="1600" b="0" i="0" u="none" strike="noStrike" cap="none">
                <a:solidFill>
                  <a:srgbClr val="9188E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5" name="Google Shape;225;p5"/>
          <p:cNvGrpSpPr/>
          <p:nvPr/>
        </p:nvGrpSpPr>
        <p:grpSpPr>
          <a:xfrm>
            <a:off x="8591706" y="4797790"/>
            <a:ext cx="3255822" cy="1206409"/>
            <a:chOff x="1845632" y="4118340"/>
            <a:chExt cx="3255822" cy="1206409"/>
          </a:xfrm>
        </p:grpSpPr>
        <p:sp>
          <p:nvSpPr>
            <p:cNvPr id="226" name="Google Shape;226;p5"/>
            <p:cNvSpPr txBox="1"/>
            <p:nvPr/>
          </p:nvSpPr>
          <p:spPr>
            <a:xfrm>
              <a:off x="1845632" y="4118340"/>
              <a:ext cx="32029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i="0" u="none" strike="noStrike" cap="none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Build a Tree</a:t>
              </a:r>
              <a:endParaRPr/>
            </a:p>
          </p:txBody>
        </p:sp>
        <p:sp>
          <p:nvSpPr>
            <p:cNvPr id="227" name="Google Shape;227;p5"/>
            <p:cNvSpPr txBox="1"/>
            <p:nvPr/>
          </p:nvSpPr>
          <p:spPr>
            <a:xfrm>
              <a:off x="1889139" y="4493752"/>
              <a:ext cx="321231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b="0" i="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Construct a decision tree to model the residuals, aiming to predict the errors of the previous prediction</a:t>
              </a:r>
              <a:r>
                <a:rPr lang="en-US" sz="1600" b="0" i="0" u="none" strike="noStrike" cap="none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/>
            </a:p>
          </p:txBody>
        </p:sp>
      </p:grpSp>
      <p:pic>
        <p:nvPicPr>
          <p:cNvPr id="228" name="Google Shape;228;p5" descr="A white square with green and blue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07" y="1035"/>
            <a:ext cx="4059936" cy="405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" descr="A calculator and brai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630" y="1"/>
            <a:ext cx="4127424" cy="40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" descr="A tree with leaves and line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7340" y="6180"/>
            <a:ext cx="4067052" cy="406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/>
          <p:nvPr/>
        </p:nvSpPr>
        <p:spPr>
          <a:xfrm>
            <a:off x="8163193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656120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6"/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6"/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341482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8001834" y="3400627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6"/>
          <p:cNvSpPr/>
          <p:nvPr/>
        </p:nvSpPr>
        <p:spPr>
          <a:xfrm rot="5400000">
            <a:off x="96655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8477045" y="5835290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6"/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6"/>
          <p:cNvSpPr/>
          <p:nvPr/>
        </p:nvSpPr>
        <p:spPr>
          <a:xfrm rot="10800000">
            <a:off x="4057630" y="251266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10934431" y="620489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12056308" y="17410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12056308" y="559738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6"/>
          <p:cNvSpPr/>
          <p:nvPr/>
        </p:nvSpPr>
        <p:spPr>
          <a:xfrm rot="5400000">
            <a:off x="27313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4747366" y="305385"/>
            <a:ext cx="262560" cy="26256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8768322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3563149" y="5923248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3" name="Google Shape;253;p6"/>
          <p:cNvGrpSpPr/>
          <p:nvPr/>
        </p:nvGrpSpPr>
        <p:grpSpPr>
          <a:xfrm>
            <a:off x="461325" y="4797790"/>
            <a:ext cx="3110906" cy="1206410"/>
            <a:chOff x="1865762" y="4118340"/>
            <a:chExt cx="3110906" cy="1206410"/>
          </a:xfrm>
        </p:grpSpPr>
        <p:sp>
          <p:nvSpPr>
            <p:cNvPr id="254" name="Google Shape;254;p6"/>
            <p:cNvSpPr txBox="1"/>
            <p:nvPr/>
          </p:nvSpPr>
          <p:spPr>
            <a:xfrm>
              <a:off x="2176794" y="4118340"/>
              <a:ext cx="25922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i="0" u="none" strike="noStrike" cap="none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Predict Tree Output</a:t>
              </a:r>
              <a:endParaRPr/>
            </a:p>
          </p:txBody>
        </p:sp>
        <p:sp>
          <p:nvSpPr>
            <p:cNvPr id="255" name="Google Shape;255;p6"/>
            <p:cNvSpPr txBox="1"/>
            <p:nvPr/>
          </p:nvSpPr>
          <p:spPr>
            <a:xfrm>
              <a:off x="1865762" y="4493753"/>
              <a:ext cx="31109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b="0" i="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Each leaf of the tree gives a prediction to improve the overall accuracy.</a:t>
              </a:r>
              <a:endParaRPr sz="16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6" name="Google Shape;256;p6"/>
          <p:cNvGrpSpPr/>
          <p:nvPr/>
        </p:nvGrpSpPr>
        <p:grpSpPr>
          <a:xfrm>
            <a:off x="4500463" y="4797790"/>
            <a:ext cx="3223266" cy="1206410"/>
            <a:chOff x="1809655" y="4118340"/>
            <a:chExt cx="3223266" cy="1206410"/>
          </a:xfrm>
        </p:grpSpPr>
        <p:sp>
          <p:nvSpPr>
            <p:cNvPr id="257" name="Google Shape;257;p6"/>
            <p:cNvSpPr txBox="1"/>
            <p:nvPr/>
          </p:nvSpPr>
          <p:spPr>
            <a:xfrm>
              <a:off x="1809655" y="4118340"/>
              <a:ext cx="32232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188E5"/>
                </a:buClr>
                <a:buSzPts val="1800"/>
                <a:buFont typeface="Montserrat"/>
                <a:buNone/>
              </a:pPr>
              <a:r>
                <a:rPr lang="en-US" sz="1800" b="1" i="0" u="none" strike="noStrike" cap="none">
                  <a:solidFill>
                    <a:srgbClr val="9188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Update Model</a:t>
              </a:r>
              <a:endParaRPr/>
            </a:p>
          </p:txBody>
        </p:sp>
        <p:sp>
          <p:nvSpPr>
            <p:cNvPr id="258" name="Google Shape;258;p6"/>
            <p:cNvSpPr txBox="1"/>
            <p:nvPr/>
          </p:nvSpPr>
          <p:spPr>
            <a:xfrm>
              <a:off x="1830453" y="4493753"/>
              <a:ext cx="314726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b="0" i="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Integrate the new tree’s predictions into the existing model, adjusted by the learning rate.</a:t>
              </a:r>
              <a:endParaRPr sz="1600" b="0" i="0" u="none" strike="noStrike" cap="none">
                <a:solidFill>
                  <a:srgbClr val="9188E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9" name="Google Shape;259;p6"/>
          <p:cNvGrpSpPr/>
          <p:nvPr/>
        </p:nvGrpSpPr>
        <p:grpSpPr>
          <a:xfrm>
            <a:off x="8591706" y="4797790"/>
            <a:ext cx="3255822" cy="960187"/>
            <a:chOff x="1845632" y="4118340"/>
            <a:chExt cx="3255822" cy="960187"/>
          </a:xfrm>
        </p:grpSpPr>
        <p:sp>
          <p:nvSpPr>
            <p:cNvPr id="260" name="Google Shape;260;p6"/>
            <p:cNvSpPr txBox="1"/>
            <p:nvPr/>
          </p:nvSpPr>
          <p:spPr>
            <a:xfrm>
              <a:off x="1845632" y="4118340"/>
              <a:ext cx="32029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i="0" u="none" strike="noStrike" cap="none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Regularization</a:t>
              </a:r>
              <a:endParaRPr/>
            </a:p>
          </p:txBody>
        </p:sp>
        <p:sp>
          <p:nvSpPr>
            <p:cNvPr id="261" name="Google Shape;261;p6"/>
            <p:cNvSpPr txBox="1"/>
            <p:nvPr/>
          </p:nvSpPr>
          <p:spPr>
            <a:xfrm>
              <a:off x="1889139" y="4493752"/>
              <a:ext cx="321231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b="0" i="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Control overfitting by penalizing the complexity of the model</a:t>
              </a:r>
              <a:endParaRPr sz="16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62" name="Google Shape;262;p6" descr="A tree with leaves and do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602" y="-6803"/>
            <a:ext cx="4059936" cy="40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 descr="A colorful tree with many squares and lines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3069" y="8878"/>
            <a:ext cx="4091986" cy="40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6" descr="A balance scale with a tree and a circle on i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1757" y="5609"/>
            <a:ext cx="4091986" cy="409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/>
          <p:nvPr/>
        </p:nvSpPr>
        <p:spPr>
          <a:xfrm>
            <a:off x="8167576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656120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7"/>
          <p:cNvSpPr/>
          <p:nvPr/>
        </p:nvSpPr>
        <p:spPr>
          <a:xfrm rot="10800000">
            <a:off x="-1" y="62048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7"/>
          <p:cNvSpPr/>
          <p:nvPr/>
        </p:nvSpPr>
        <p:spPr>
          <a:xfrm rot="10800000">
            <a:off x="-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7"/>
          <p:cNvSpPr/>
          <p:nvPr/>
        </p:nvSpPr>
        <p:spPr>
          <a:xfrm>
            <a:off x="4341482" y="5565617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8001834" y="3400627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7"/>
          <p:cNvSpPr/>
          <p:nvPr/>
        </p:nvSpPr>
        <p:spPr>
          <a:xfrm rot="5400000">
            <a:off x="96655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7"/>
          <p:cNvSpPr/>
          <p:nvPr/>
        </p:nvSpPr>
        <p:spPr>
          <a:xfrm>
            <a:off x="8477045" y="5835290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7"/>
          <p:cNvSpPr/>
          <p:nvPr/>
        </p:nvSpPr>
        <p:spPr>
          <a:xfrm rot="5400000">
            <a:off x="6686913" y="666108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7"/>
          <p:cNvSpPr/>
          <p:nvPr/>
        </p:nvSpPr>
        <p:spPr>
          <a:xfrm rot="10800000">
            <a:off x="4057630" y="251266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10934431" y="6204894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12056308" y="17410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7"/>
          <p:cNvSpPr/>
          <p:nvPr/>
        </p:nvSpPr>
        <p:spPr>
          <a:xfrm>
            <a:off x="12056308" y="559738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7"/>
          <p:cNvSpPr/>
          <p:nvPr/>
        </p:nvSpPr>
        <p:spPr>
          <a:xfrm rot="5400000">
            <a:off x="2731334" y="6660045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4747366" y="305385"/>
            <a:ext cx="262560" cy="26256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8768322" y="305385"/>
            <a:ext cx="262560" cy="2625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7"/>
          <p:cNvSpPr/>
          <p:nvPr/>
        </p:nvSpPr>
        <p:spPr>
          <a:xfrm>
            <a:off x="3563149" y="5923248"/>
            <a:ext cx="158168" cy="158168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7" name="Google Shape;287;p7"/>
          <p:cNvGrpSpPr/>
          <p:nvPr/>
        </p:nvGrpSpPr>
        <p:grpSpPr>
          <a:xfrm>
            <a:off x="461325" y="4797790"/>
            <a:ext cx="3110906" cy="1206410"/>
            <a:chOff x="1865762" y="4118340"/>
            <a:chExt cx="3110906" cy="1206410"/>
          </a:xfrm>
        </p:grpSpPr>
        <p:sp>
          <p:nvSpPr>
            <p:cNvPr id="288" name="Google Shape;288;p7"/>
            <p:cNvSpPr txBox="1"/>
            <p:nvPr/>
          </p:nvSpPr>
          <p:spPr>
            <a:xfrm>
              <a:off x="2176794" y="4118340"/>
              <a:ext cx="25922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i="0" u="none" strike="noStrike" cap="none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Objective Function</a:t>
              </a:r>
              <a:endParaRPr/>
            </a:p>
          </p:txBody>
        </p:sp>
        <p:sp>
          <p:nvSpPr>
            <p:cNvPr id="289" name="Google Shape;289;p7"/>
            <p:cNvSpPr txBox="1"/>
            <p:nvPr/>
          </p:nvSpPr>
          <p:spPr>
            <a:xfrm>
              <a:off x="1865762" y="4493753"/>
              <a:ext cx="31109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b="0" i="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Optimize a function that combines the loss (fitting error) and a regularization term</a:t>
              </a:r>
              <a:endParaRPr sz="16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4500463" y="4797790"/>
            <a:ext cx="3223266" cy="960188"/>
            <a:chOff x="1809655" y="4118340"/>
            <a:chExt cx="3223266" cy="960188"/>
          </a:xfrm>
        </p:grpSpPr>
        <p:sp>
          <p:nvSpPr>
            <p:cNvPr id="291" name="Google Shape;291;p7"/>
            <p:cNvSpPr txBox="1"/>
            <p:nvPr/>
          </p:nvSpPr>
          <p:spPr>
            <a:xfrm>
              <a:off x="1809655" y="4118340"/>
              <a:ext cx="32232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188E5"/>
                </a:buClr>
                <a:buSzPts val="1800"/>
                <a:buFont typeface="Montserrat"/>
                <a:buNone/>
              </a:pPr>
              <a:r>
                <a:rPr lang="en-US" sz="1800" b="1" i="0" u="none" strike="noStrike" cap="none">
                  <a:solidFill>
                    <a:srgbClr val="9188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Optimization</a:t>
              </a:r>
              <a:endParaRPr/>
            </a:p>
          </p:txBody>
        </p:sp>
        <p:sp>
          <p:nvSpPr>
            <p:cNvPr id="292" name="Google Shape;292;p7"/>
            <p:cNvSpPr txBox="1"/>
            <p:nvPr/>
          </p:nvSpPr>
          <p:spPr>
            <a:xfrm>
              <a:off x="1830453" y="4493753"/>
              <a:ext cx="314726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b="0" i="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Enhance computation speed using parallel processing</a:t>
              </a:r>
              <a:endParaRPr sz="1600" b="0" i="0" u="none" strike="noStrike" cap="none">
                <a:solidFill>
                  <a:srgbClr val="9188E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3" name="Google Shape;293;p7"/>
          <p:cNvGrpSpPr/>
          <p:nvPr/>
        </p:nvGrpSpPr>
        <p:grpSpPr>
          <a:xfrm>
            <a:off x="8591706" y="4797790"/>
            <a:ext cx="3255822" cy="960187"/>
            <a:chOff x="1845632" y="4118340"/>
            <a:chExt cx="3255822" cy="960187"/>
          </a:xfrm>
        </p:grpSpPr>
        <p:sp>
          <p:nvSpPr>
            <p:cNvPr id="294" name="Google Shape;294;p7"/>
            <p:cNvSpPr txBox="1"/>
            <p:nvPr/>
          </p:nvSpPr>
          <p:spPr>
            <a:xfrm>
              <a:off x="1845632" y="4118340"/>
              <a:ext cx="32029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Montserrat"/>
                <a:buNone/>
              </a:pPr>
              <a:r>
                <a:rPr lang="en-US" sz="1800" b="1" i="0" u="none" strike="noStrike" cap="none">
                  <a:solidFill>
                    <a:srgbClr val="F2F2F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Cross-Validation</a:t>
              </a:r>
              <a:endParaRPr/>
            </a:p>
          </p:txBody>
        </p:sp>
        <p:sp>
          <p:nvSpPr>
            <p:cNvPr id="295" name="Google Shape;295;p7"/>
            <p:cNvSpPr txBox="1"/>
            <p:nvPr/>
          </p:nvSpPr>
          <p:spPr>
            <a:xfrm>
              <a:off x="1889139" y="4493752"/>
              <a:ext cx="321231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600"/>
                <a:buFont typeface="Arial"/>
                <a:buNone/>
              </a:pPr>
              <a:r>
                <a:rPr lang="en-US" sz="1600" b="0" i="0">
                  <a:solidFill>
                    <a:srgbClr val="0D0D0D"/>
                  </a:solidFill>
                  <a:latin typeface="Arial"/>
                  <a:ea typeface="Arial"/>
                  <a:cs typeface="Arial"/>
                  <a:sym typeface="Arial"/>
                </a:rPr>
                <a:t>Validate the model's effectiveness at each step.</a:t>
              </a:r>
              <a:endParaRPr sz="16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96" name="Google Shape;296;p7" descr="A silver trophy with colorful icons around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41" y="0"/>
            <a:ext cx="4076305" cy="407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7" descr="A close-up of a gea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1255" y="8878"/>
            <a:ext cx="4076304" cy="407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 descr="A magnifying glass with graph and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3775" y="8878"/>
            <a:ext cx="4076304" cy="407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88E5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e97611c2a_1_0"/>
          <p:cNvSpPr/>
          <p:nvPr/>
        </p:nvSpPr>
        <p:spPr>
          <a:xfrm>
            <a:off x="5591340" y="2858104"/>
            <a:ext cx="1025100" cy="1025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4" name="Google Shape;304;g26e97611c2a_1_0"/>
          <p:cNvCxnSpPr/>
          <p:nvPr/>
        </p:nvCxnSpPr>
        <p:spPr>
          <a:xfrm>
            <a:off x="6103951" y="3818182"/>
            <a:ext cx="0" cy="1037100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g26e97611c2a_1_0"/>
          <p:cNvSpPr/>
          <p:nvPr/>
        </p:nvSpPr>
        <p:spPr>
          <a:xfrm>
            <a:off x="5719024" y="2985788"/>
            <a:ext cx="769800" cy="76980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26e97611c2a_1_0"/>
          <p:cNvSpPr txBox="1"/>
          <p:nvPr/>
        </p:nvSpPr>
        <p:spPr>
          <a:xfrm>
            <a:off x="6806359" y="2955009"/>
            <a:ext cx="3506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Invented by Tin Kam Ho</a:t>
            </a:r>
            <a:endParaRPr/>
          </a:p>
        </p:txBody>
      </p:sp>
      <p:sp>
        <p:nvSpPr>
          <p:cNvPr id="307" name="Google Shape;307;g26e97611c2a_1_0"/>
          <p:cNvSpPr txBox="1"/>
          <p:nvPr/>
        </p:nvSpPr>
        <p:spPr>
          <a:xfrm>
            <a:off x="1274822" y="2955225"/>
            <a:ext cx="4126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Introduced the first algorithm for random decision forests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1995</a:t>
            </a:r>
            <a:r>
              <a:rPr lang="en-US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sp>
        <p:nvSpPr>
          <p:cNvPr id="308" name="Google Shape;308;g26e97611c2a_1_0"/>
          <p:cNvSpPr txBox="1"/>
          <p:nvPr/>
        </p:nvSpPr>
        <p:spPr>
          <a:xfrm>
            <a:off x="5822698" y="3009641"/>
            <a:ext cx="56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309" name="Google Shape;309;g26e97611c2a_1_0"/>
          <p:cNvSpPr/>
          <p:nvPr/>
        </p:nvSpPr>
        <p:spPr>
          <a:xfrm>
            <a:off x="5591340" y="4855404"/>
            <a:ext cx="1025100" cy="1025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" name="Google Shape;310;g26e97611c2a_1_0"/>
          <p:cNvCxnSpPr/>
          <p:nvPr/>
        </p:nvCxnSpPr>
        <p:spPr>
          <a:xfrm>
            <a:off x="6103951" y="5815482"/>
            <a:ext cx="0" cy="1037100"/>
          </a:xfrm>
          <a:prstGeom prst="straightConnector1">
            <a:avLst/>
          </a:prstGeom>
          <a:noFill/>
          <a:ln w="57150" cap="flat" cmpd="sng">
            <a:solidFill>
              <a:srgbClr val="837AD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1" name="Google Shape;311;g26e97611c2a_1_0"/>
          <p:cNvSpPr/>
          <p:nvPr/>
        </p:nvSpPr>
        <p:spPr>
          <a:xfrm>
            <a:off x="5719024" y="4983088"/>
            <a:ext cx="769800" cy="769800"/>
          </a:xfrm>
          <a:prstGeom prst="ellipse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26e97611c2a_1_0"/>
          <p:cNvSpPr txBox="1"/>
          <p:nvPr/>
        </p:nvSpPr>
        <p:spPr>
          <a:xfrm>
            <a:off x="5822698" y="5006941"/>
            <a:ext cx="562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313" name="Google Shape;313;g26e97611c2a_1_0"/>
          <p:cNvSpPr txBox="1"/>
          <p:nvPr/>
        </p:nvSpPr>
        <p:spPr>
          <a:xfrm>
            <a:off x="6789477" y="4952309"/>
            <a:ext cx="3314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1996 Leo Breiman Introduced the concept of bagging (Bootstrap Aggregating)</a:t>
            </a:r>
            <a:endParaRPr/>
          </a:p>
        </p:txBody>
      </p:sp>
      <p:sp>
        <p:nvSpPr>
          <p:cNvPr id="314" name="Google Shape;314;g26e97611c2a_1_0"/>
          <p:cNvSpPr txBox="1"/>
          <p:nvPr/>
        </p:nvSpPr>
        <p:spPr>
          <a:xfrm>
            <a:off x="1274722" y="4952300"/>
            <a:ext cx="412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Concept of bagging</a:t>
            </a:r>
            <a:endParaRPr/>
          </a:p>
        </p:txBody>
      </p:sp>
      <p:sp>
        <p:nvSpPr>
          <p:cNvPr id="315" name="Google Shape;315;g26e97611c2a_1_0"/>
          <p:cNvSpPr/>
          <p:nvPr/>
        </p:nvSpPr>
        <p:spPr>
          <a:xfrm>
            <a:off x="58624" y="2638425"/>
            <a:ext cx="1893900" cy="42144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26e97611c2a_1_0"/>
          <p:cNvSpPr/>
          <p:nvPr/>
        </p:nvSpPr>
        <p:spPr>
          <a:xfrm>
            <a:off x="10502353" y="2638425"/>
            <a:ext cx="1687800" cy="4214400"/>
          </a:xfrm>
          <a:prstGeom prst="rect">
            <a:avLst/>
          </a:prstGeom>
          <a:solidFill>
            <a:srgbClr val="918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26e97611c2a_1_0"/>
          <p:cNvSpPr/>
          <p:nvPr/>
        </p:nvSpPr>
        <p:spPr>
          <a:xfrm>
            <a:off x="11651845" y="3737855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26e97611c2a_1_0"/>
          <p:cNvSpPr/>
          <p:nvPr/>
        </p:nvSpPr>
        <p:spPr>
          <a:xfrm>
            <a:off x="10949025" y="673184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26e97611c2a_1_0"/>
          <p:cNvSpPr/>
          <p:nvPr/>
        </p:nvSpPr>
        <p:spPr>
          <a:xfrm>
            <a:off x="10975913" y="6093450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26e97611c2a_1_0"/>
          <p:cNvSpPr/>
          <p:nvPr/>
        </p:nvSpPr>
        <p:spPr>
          <a:xfrm>
            <a:off x="9674978" y="1670162"/>
            <a:ext cx="262500" cy="2625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26e97611c2a_1_0"/>
          <p:cNvSpPr/>
          <p:nvPr/>
        </p:nvSpPr>
        <p:spPr>
          <a:xfrm>
            <a:off x="12056564" y="5480994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g26e97611c2a_1_0"/>
          <p:cNvSpPr/>
          <p:nvPr/>
        </p:nvSpPr>
        <p:spPr>
          <a:xfrm>
            <a:off x="12066089" y="11397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26e97611c2a_1_0"/>
          <p:cNvSpPr/>
          <p:nvPr/>
        </p:nvSpPr>
        <p:spPr>
          <a:xfrm>
            <a:off x="543231" y="4444421"/>
            <a:ext cx="158100" cy="158100"/>
          </a:xfrm>
          <a:prstGeom prst="ellipse">
            <a:avLst/>
          </a:pr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26e97611c2a_1_0"/>
          <p:cNvSpPr/>
          <p:nvPr/>
        </p:nvSpPr>
        <p:spPr>
          <a:xfrm>
            <a:off x="1274829" y="1147763"/>
            <a:ext cx="262500" cy="2625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26e97611c2a_1_0"/>
          <p:cNvSpPr/>
          <p:nvPr/>
        </p:nvSpPr>
        <p:spPr>
          <a:xfrm rot="10800000">
            <a:off x="-871" y="5849600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26e97611c2a_1_0"/>
          <p:cNvSpPr/>
          <p:nvPr/>
        </p:nvSpPr>
        <p:spPr>
          <a:xfrm rot="10800000">
            <a:off x="-871" y="1863642"/>
            <a:ext cx="131280" cy="262560"/>
          </a:xfrm>
          <a:custGeom>
            <a:avLst/>
            <a:gdLst/>
            <a:ahLst/>
            <a:cxnLst/>
            <a:rect l="l" t="t" r="r" b="b"/>
            <a:pathLst>
              <a:path w="131280" h="262560" extrusionOk="0">
                <a:moveTo>
                  <a:pt x="131280" y="0"/>
                </a:moveTo>
                <a:lnTo>
                  <a:pt x="131280" y="262560"/>
                </a:lnTo>
                <a:cubicBezTo>
                  <a:pt x="58776" y="262560"/>
                  <a:pt x="0" y="203784"/>
                  <a:pt x="0" y="131280"/>
                </a:cubicBezTo>
                <a:cubicBezTo>
                  <a:pt x="0" y="58776"/>
                  <a:pt x="58776" y="0"/>
                  <a:pt x="131280" y="0"/>
                </a:cubicBezTo>
                <a:close/>
              </a:path>
            </a:pathLst>
          </a:custGeom>
          <a:solidFill>
            <a:srgbClr val="837A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g26e97611c2a_1_0"/>
          <p:cNvSpPr txBox="1"/>
          <p:nvPr/>
        </p:nvSpPr>
        <p:spPr>
          <a:xfrm>
            <a:off x="3677652" y="87814"/>
            <a:ext cx="48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Random Forests</a:t>
            </a:r>
            <a:endParaRPr dirty="0"/>
          </a:p>
        </p:txBody>
      </p:sp>
      <p:sp>
        <p:nvSpPr>
          <p:cNvPr id="328" name="Google Shape;328;g26e97611c2a_1_0"/>
          <p:cNvSpPr txBox="1"/>
          <p:nvPr/>
        </p:nvSpPr>
        <p:spPr>
          <a:xfrm>
            <a:off x="2919662" y="815984"/>
            <a:ext cx="635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Brief History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763</Words>
  <Application>Microsoft Office PowerPoint</Application>
  <PresentationFormat>Widescreen</PresentationFormat>
  <Paragraphs>111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Montserrat</vt:lpstr>
      <vt:lpstr>Twentieth Century</vt:lpstr>
      <vt:lpstr>Calibri</vt:lpstr>
      <vt:lpstr>Office Theme</vt:lpstr>
      <vt:lpstr>PowerPoint Presentation</vt:lpstr>
      <vt:lpstr>Link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Gentimis, Thanos</cp:lastModifiedBy>
  <cp:revision>2</cp:revision>
  <dcterms:created xsi:type="dcterms:W3CDTF">2020-09-18T21:48:46Z</dcterms:created>
  <dcterms:modified xsi:type="dcterms:W3CDTF">2024-04-15T17:30:33Z</dcterms:modified>
</cp:coreProperties>
</file>